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 b="def" i="def"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76" name="Shape 57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400">
        <a:latin typeface="+mn-lt"/>
        <a:ea typeface="+mn-ea"/>
        <a:cs typeface="+mn-cs"/>
        <a:sym typeface="Calibri"/>
      </a:defRPr>
    </a:lvl1pPr>
    <a:lvl2pPr indent="228600" defTabSz="1828800" latinLnBrk="0">
      <a:defRPr sz="2400">
        <a:latin typeface="+mn-lt"/>
        <a:ea typeface="+mn-ea"/>
        <a:cs typeface="+mn-cs"/>
        <a:sym typeface="Calibri"/>
      </a:defRPr>
    </a:lvl2pPr>
    <a:lvl3pPr indent="457200" defTabSz="1828800" latinLnBrk="0">
      <a:defRPr sz="2400">
        <a:latin typeface="+mn-lt"/>
        <a:ea typeface="+mn-ea"/>
        <a:cs typeface="+mn-cs"/>
        <a:sym typeface="Calibri"/>
      </a:defRPr>
    </a:lvl3pPr>
    <a:lvl4pPr indent="685800" defTabSz="1828800" latinLnBrk="0">
      <a:defRPr sz="2400">
        <a:latin typeface="+mn-lt"/>
        <a:ea typeface="+mn-ea"/>
        <a:cs typeface="+mn-cs"/>
        <a:sym typeface="Calibri"/>
      </a:defRPr>
    </a:lvl4pPr>
    <a:lvl5pPr indent="914400" defTabSz="1828800" latinLnBrk="0">
      <a:defRPr sz="2400">
        <a:latin typeface="+mn-lt"/>
        <a:ea typeface="+mn-ea"/>
        <a:cs typeface="+mn-cs"/>
        <a:sym typeface="Calibri"/>
      </a:defRPr>
    </a:lvl5pPr>
    <a:lvl6pPr indent="1143000" defTabSz="1828800" latinLnBrk="0">
      <a:defRPr sz="2400">
        <a:latin typeface="+mn-lt"/>
        <a:ea typeface="+mn-ea"/>
        <a:cs typeface="+mn-cs"/>
        <a:sym typeface="Calibri"/>
      </a:defRPr>
    </a:lvl6pPr>
    <a:lvl7pPr indent="1371600" defTabSz="1828800" latinLnBrk="0">
      <a:defRPr sz="2400">
        <a:latin typeface="+mn-lt"/>
        <a:ea typeface="+mn-ea"/>
        <a:cs typeface="+mn-cs"/>
        <a:sym typeface="Calibri"/>
      </a:defRPr>
    </a:lvl7pPr>
    <a:lvl8pPr indent="1600200" defTabSz="1828800" latinLnBrk="0">
      <a:defRPr sz="2400">
        <a:latin typeface="+mn-lt"/>
        <a:ea typeface="+mn-ea"/>
        <a:cs typeface="+mn-cs"/>
        <a:sym typeface="Calibri"/>
      </a:defRPr>
    </a:lvl8pPr>
    <a:lvl9pPr indent="1828800" defTabSz="1828800" latinLnBrk="0">
      <a:defRPr sz="24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Shape 102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24" name="Shape 102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Storyboard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.tif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2794000" y="644525"/>
            <a:ext cx="18288000" cy="9652101"/>
          </a:xfrm>
          <a:prstGeom prst="rect">
            <a:avLst/>
          </a:prstGeom>
        </p:spPr>
        <p:txBody>
          <a:bodyPr anchor="t"/>
          <a:lstStyle>
            <a:lvl1pPr algn="ctr">
              <a:defRPr sz="12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225800" y="108362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4800"/>
            </a:lvl1pPr>
            <a:lvl2pPr marL="0" indent="457200" algn="ctr">
              <a:buSzTx/>
              <a:buFontTx/>
              <a:buNone/>
              <a:defRPr sz="4800"/>
            </a:lvl2pPr>
            <a:lvl3pPr marL="0" indent="914400" algn="ctr">
              <a:buSzTx/>
              <a:buFontTx/>
              <a:buNone/>
              <a:defRPr sz="4800"/>
            </a:lvl3pPr>
            <a:lvl4pPr marL="0" indent="1371600" algn="ctr">
              <a:buSzTx/>
              <a:buFontTx/>
              <a:buNone/>
              <a:defRPr sz="4800"/>
            </a:lvl4pPr>
            <a:lvl5pPr marL="0" indent="1828800" algn="ctr"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4_PERS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itle Text"/>
          <p:cNvSpPr txBox="1"/>
          <p:nvPr>
            <p:ph type="title"/>
          </p:nvPr>
        </p:nvSpPr>
        <p:spPr>
          <a:xfrm>
            <a:off x="-88386" y="-10457"/>
            <a:ext cx="24499105" cy="1368823"/>
          </a:xfrm>
          <a:prstGeom prst="rect">
            <a:avLst/>
          </a:prstGeom>
          <a:solidFill>
            <a:schemeClr val="accent1"/>
          </a:solidFill>
          <a:ln w="12700"/>
        </p:spPr>
        <p:txBody>
          <a:bodyPr lIns="0" tIns="0" rIns="0" bIns="0"/>
          <a:lstStyle>
            <a:lvl1pPr>
              <a:defRPr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99" name="Body Level One…"/>
          <p:cNvSpPr txBox="1"/>
          <p:nvPr>
            <p:ph type="body" sz="quarter" idx="1"/>
          </p:nvPr>
        </p:nvSpPr>
        <p:spPr>
          <a:xfrm>
            <a:off x="395416" y="10244810"/>
            <a:ext cx="6772675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0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  <a:lvl2pPr marL="0" indent="457189">
              <a:buSzTx/>
              <a:buFontTx/>
              <a:buNone/>
              <a:defRPr sz="40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2pPr>
            <a:lvl3pPr marL="1371600" indent="-457200">
              <a:buFontTx/>
              <a:defRPr sz="40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3pPr>
            <a:lvl4pPr marL="1879600" indent="-508000">
              <a:buFontTx/>
              <a:defRPr sz="40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4pPr>
            <a:lvl5pPr marL="2336800" indent="-508000">
              <a:buFontTx/>
              <a:defRPr sz="40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0" name="Rectangle 58"/>
          <p:cNvSpPr/>
          <p:nvPr/>
        </p:nvSpPr>
        <p:spPr>
          <a:xfrm>
            <a:off x="7464476" y="1905157"/>
            <a:ext cx="151195" cy="1084125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01" name="Rectangle 65"/>
          <p:cNvSpPr/>
          <p:nvPr/>
        </p:nvSpPr>
        <p:spPr>
          <a:xfrm>
            <a:off x="17217139" y="1905157"/>
            <a:ext cx="151195" cy="1084125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b="1" sz="4000">
                <a:solidFill>
                  <a:schemeClr val="accent1"/>
                </a:solidFill>
              </a:defRPr>
            </a:pPr>
          </a:p>
        </p:txBody>
      </p:sp>
      <p:sp>
        <p:nvSpPr>
          <p:cNvPr id="302" name="ZoneTexte 24"/>
          <p:cNvSpPr txBox="1"/>
          <p:nvPr/>
        </p:nvSpPr>
        <p:spPr>
          <a:xfrm>
            <a:off x="23912594" y="2694503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03" name="ZoneTexte 23"/>
          <p:cNvSpPr txBox="1"/>
          <p:nvPr/>
        </p:nvSpPr>
        <p:spPr>
          <a:xfrm>
            <a:off x="17669530" y="2640807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04" name="ZoneTexte 12"/>
          <p:cNvSpPr txBox="1"/>
          <p:nvPr/>
        </p:nvSpPr>
        <p:spPr>
          <a:xfrm>
            <a:off x="17414264" y="1744087"/>
            <a:ext cx="179955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Revenus</a:t>
            </a:r>
          </a:p>
        </p:txBody>
      </p:sp>
      <p:sp>
        <p:nvSpPr>
          <p:cNvPr id="305" name="Connecteur droit 16"/>
          <p:cNvSpPr/>
          <p:nvPr/>
        </p:nvSpPr>
        <p:spPr>
          <a:xfrm>
            <a:off x="17744030" y="2648457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06" name="Connecteur droit 17"/>
          <p:cNvSpPr/>
          <p:nvPr/>
        </p:nvSpPr>
        <p:spPr>
          <a:xfrm>
            <a:off x="17745297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07" name="Connecteur droit 22"/>
          <p:cNvSpPr/>
          <p:nvPr/>
        </p:nvSpPr>
        <p:spPr>
          <a:xfrm>
            <a:off x="24017894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08" name="ZoneTexte 27"/>
          <p:cNvSpPr txBox="1"/>
          <p:nvPr/>
        </p:nvSpPr>
        <p:spPr>
          <a:xfrm>
            <a:off x="23901234" y="442951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09" name="ZoneTexte 28"/>
          <p:cNvSpPr txBox="1"/>
          <p:nvPr/>
        </p:nvSpPr>
        <p:spPr>
          <a:xfrm>
            <a:off x="17658170" y="437582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10" name="ZoneTexte 29"/>
          <p:cNvSpPr txBox="1"/>
          <p:nvPr/>
        </p:nvSpPr>
        <p:spPr>
          <a:xfrm>
            <a:off x="17402903" y="3481861"/>
            <a:ext cx="95639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Ville</a:t>
            </a:r>
          </a:p>
        </p:txBody>
      </p:sp>
      <p:sp>
        <p:nvSpPr>
          <p:cNvPr id="311" name="Connecteur droit 30"/>
          <p:cNvSpPr/>
          <p:nvPr/>
        </p:nvSpPr>
        <p:spPr>
          <a:xfrm>
            <a:off x="17732669" y="438347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12" name="Connecteur droit 31"/>
          <p:cNvSpPr/>
          <p:nvPr/>
        </p:nvSpPr>
        <p:spPr>
          <a:xfrm>
            <a:off x="17733936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13" name="Connecteur droit 32"/>
          <p:cNvSpPr/>
          <p:nvPr/>
        </p:nvSpPr>
        <p:spPr>
          <a:xfrm>
            <a:off x="24006535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14" name="ZoneTexte 36"/>
          <p:cNvSpPr txBox="1"/>
          <p:nvPr/>
        </p:nvSpPr>
        <p:spPr>
          <a:xfrm>
            <a:off x="23899193" y="6189738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15" name="ZoneTexte 37"/>
          <p:cNvSpPr txBox="1"/>
          <p:nvPr/>
        </p:nvSpPr>
        <p:spPr>
          <a:xfrm>
            <a:off x="17656130" y="6136042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16" name="ZoneTexte 38"/>
          <p:cNvSpPr txBox="1"/>
          <p:nvPr/>
        </p:nvSpPr>
        <p:spPr>
          <a:xfrm>
            <a:off x="17400863" y="5200096"/>
            <a:ext cx="2341683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Fréquences</a:t>
            </a:r>
          </a:p>
        </p:txBody>
      </p:sp>
      <p:sp>
        <p:nvSpPr>
          <p:cNvPr id="317" name="Connecteur droit 39"/>
          <p:cNvSpPr/>
          <p:nvPr/>
        </p:nvSpPr>
        <p:spPr>
          <a:xfrm>
            <a:off x="17730629" y="6143692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18" name="Connecteur droit 40"/>
          <p:cNvSpPr/>
          <p:nvPr/>
        </p:nvSpPr>
        <p:spPr>
          <a:xfrm>
            <a:off x="17731896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19" name="Connecteur droit 41"/>
          <p:cNvSpPr/>
          <p:nvPr/>
        </p:nvSpPr>
        <p:spPr>
          <a:xfrm>
            <a:off x="24004495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20" name="ZoneTexte 43"/>
          <p:cNvSpPr txBox="1"/>
          <p:nvPr/>
        </p:nvSpPr>
        <p:spPr>
          <a:xfrm>
            <a:off x="23887833" y="7900040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21" name="ZoneTexte 44"/>
          <p:cNvSpPr txBox="1"/>
          <p:nvPr/>
        </p:nvSpPr>
        <p:spPr>
          <a:xfrm>
            <a:off x="17644769" y="7846344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22" name="ZoneTexte 45"/>
          <p:cNvSpPr txBox="1"/>
          <p:nvPr/>
        </p:nvSpPr>
        <p:spPr>
          <a:xfrm>
            <a:off x="17389504" y="6980818"/>
            <a:ext cx="341919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Niveau Technique</a:t>
            </a:r>
          </a:p>
        </p:txBody>
      </p:sp>
      <p:sp>
        <p:nvSpPr>
          <p:cNvPr id="323" name="Connecteur droit 46"/>
          <p:cNvSpPr/>
          <p:nvPr/>
        </p:nvSpPr>
        <p:spPr>
          <a:xfrm>
            <a:off x="17719270" y="7853994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24" name="Connecteur droit 47"/>
          <p:cNvSpPr/>
          <p:nvPr/>
        </p:nvSpPr>
        <p:spPr>
          <a:xfrm>
            <a:off x="17720536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25" name="Connecteur droit 48"/>
          <p:cNvSpPr/>
          <p:nvPr/>
        </p:nvSpPr>
        <p:spPr>
          <a:xfrm>
            <a:off x="23993134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26" name="ZoneTexte 52"/>
          <p:cNvSpPr txBox="1"/>
          <p:nvPr/>
        </p:nvSpPr>
        <p:spPr>
          <a:xfrm>
            <a:off x="23885791" y="966314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27" name="ZoneTexte 53"/>
          <p:cNvSpPr txBox="1"/>
          <p:nvPr/>
        </p:nvSpPr>
        <p:spPr>
          <a:xfrm>
            <a:off x="17642727" y="9609453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28" name="ZoneTexte 54"/>
          <p:cNvSpPr txBox="1"/>
          <p:nvPr/>
        </p:nvSpPr>
        <p:spPr>
          <a:xfrm>
            <a:off x="17387462" y="8690778"/>
            <a:ext cx="268041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Usage mobile</a:t>
            </a:r>
          </a:p>
        </p:txBody>
      </p:sp>
      <p:sp>
        <p:nvSpPr>
          <p:cNvPr id="329" name="Connecteur droit 55"/>
          <p:cNvSpPr/>
          <p:nvPr/>
        </p:nvSpPr>
        <p:spPr>
          <a:xfrm>
            <a:off x="17717228" y="961710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30" name="Connecteur droit 56"/>
          <p:cNvSpPr/>
          <p:nvPr/>
        </p:nvSpPr>
        <p:spPr>
          <a:xfrm>
            <a:off x="17718494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31" name="Connecteur droit 57"/>
          <p:cNvSpPr/>
          <p:nvPr/>
        </p:nvSpPr>
        <p:spPr>
          <a:xfrm>
            <a:off x="23991092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32" name="ZoneTexte 59"/>
          <p:cNvSpPr txBox="1"/>
          <p:nvPr/>
        </p:nvSpPr>
        <p:spPr>
          <a:xfrm>
            <a:off x="23874434" y="1139912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33" name="ZoneTexte 60"/>
          <p:cNvSpPr txBox="1"/>
          <p:nvPr/>
        </p:nvSpPr>
        <p:spPr>
          <a:xfrm>
            <a:off x="17631370" y="1134543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34" name="ZoneTexte 61"/>
          <p:cNvSpPr txBox="1"/>
          <p:nvPr/>
        </p:nvSpPr>
        <p:spPr>
          <a:xfrm>
            <a:off x="17376103" y="10405765"/>
            <a:ext cx="213808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Know How</a:t>
            </a:r>
          </a:p>
        </p:txBody>
      </p:sp>
      <p:sp>
        <p:nvSpPr>
          <p:cNvPr id="335" name="Connecteur droit 62"/>
          <p:cNvSpPr/>
          <p:nvPr/>
        </p:nvSpPr>
        <p:spPr>
          <a:xfrm>
            <a:off x="17705869" y="1135308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36" name="Connecteur droit 63"/>
          <p:cNvSpPr/>
          <p:nvPr/>
        </p:nvSpPr>
        <p:spPr>
          <a:xfrm>
            <a:off x="17707136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37" name="Connecteur droit 64"/>
          <p:cNvSpPr/>
          <p:nvPr/>
        </p:nvSpPr>
        <p:spPr>
          <a:xfrm>
            <a:off x="23979735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38" name="Text Placeholder 4"/>
          <p:cNvSpPr/>
          <p:nvPr>
            <p:ph type="body" sz="half" idx="21"/>
          </p:nvPr>
        </p:nvSpPr>
        <p:spPr>
          <a:xfrm>
            <a:off x="9400031" y="1682574"/>
            <a:ext cx="7572727" cy="1203342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</a:p>
        </p:txBody>
      </p:sp>
      <p:pic>
        <p:nvPicPr>
          <p:cNvPr id="339" name="Picture 105" descr="Picture 10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0952" y="1640839"/>
            <a:ext cx="8753857" cy="11497058"/>
          </a:xfrm>
          <a:prstGeom prst="rect">
            <a:avLst/>
          </a:prstGeom>
          <a:ln w="12700">
            <a:miter lim="400000"/>
          </a:ln>
        </p:spPr>
      </p:pic>
      <p:sp>
        <p:nvSpPr>
          <p:cNvPr id="340" name="TextBox 106"/>
          <p:cNvSpPr txBox="1"/>
          <p:nvPr/>
        </p:nvSpPr>
        <p:spPr>
          <a:xfrm>
            <a:off x="9" y="6151415"/>
            <a:ext cx="870666" cy="109867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chemeClr val="accent1"/>
                </a:solidFill>
              </a:defRPr>
            </a:lvl1pPr>
          </a:lstStyle>
          <a:p>
            <a:pPr/>
            <a:r>
              <a:t>« </a:t>
            </a:r>
          </a:p>
        </p:txBody>
      </p:sp>
      <p:sp>
        <p:nvSpPr>
          <p:cNvPr id="341" name="TextBox 107"/>
          <p:cNvSpPr txBox="1"/>
          <p:nvPr/>
        </p:nvSpPr>
        <p:spPr>
          <a:xfrm>
            <a:off x="6697032" y="6183481"/>
            <a:ext cx="663943" cy="109867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chemeClr val="accent1"/>
                </a:solidFill>
              </a:defRPr>
            </a:lvl1pPr>
          </a:lstStyle>
          <a:p>
            <a:pPr/>
            <a:r>
              <a:t>»</a:t>
            </a:r>
          </a:p>
        </p:txBody>
      </p:sp>
      <p:sp>
        <p:nvSpPr>
          <p:cNvPr id="342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2_PERS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Title Text"/>
          <p:cNvSpPr txBox="1"/>
          <p:nvPr>
            <p:ph type="title"/>
          </p:nvPr>
        </p:nvSpPr>
        <p:spPr>
          <a:xfrm>
            <a:off x="-88386" y="-10457"/>
            <a:ext cx="24499105" cy="1368823"/>
          </a:xfrm>
          <a:prstGeom prst="rect">
            <a:avLst/>
          </a:prstGeom>
          <a:solidFill>
            <a:srgbClr val="942093"/>
          </a:solidFill>
          <a:ln w="12700"/>
        </p:spPr>
        <p:txBody>
          <a:bodyPr lIns="0" tIns="0" rIns="0" bIns="0"/>
          <a:lstStyle>
            <a:lvl1pPr>
              <a:defRPr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50" name="Body Level One…"/>
          <p:cNvSpPr txBox="1"/>
          <p:nvPr>
            <p:ph type="body" sz="quarter" idx="1"/>
          </p:nvPr>
        </p:nvSpPr>
        <p:spPr>
          <a:xfrm>
            <a:off x="395416" y="10244810"/>
            <a:ext cx="6772675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000">
                <a:solidFill>
                  <a:srgbClr val="942093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  <a:lvl2pPr marL="0" indent="457189">
              <a:buSzTx/>
              <a:buFontTx/>
              <a:buNone/>
              <a:defRPr sz="4000">
                <a:solidFill>
                  <a:srgbClr val="942093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2pPr>
            <a:lvl3pPr marL="1371600" indent="-457200">
              <a:buFontTx/>
              <a:defRPr sz="4000">
                <a:solidFill>
                  <a:srgbClr val="942093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3pPr>
            <a:lvl4pPr marL="1879600" indent="-508000">
              <a:buFontTx/>
              <a:defRPr sz="4000">
                <a:solidFill>
                  <a:srgbClr val="942093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4pPr>
            <a:lvl5pPr marL="2336800" indent="-508000">
              <a:buFontTx/>
              <a:defRPr sz="4000">
                <a:solidFill>
                  <a:srgbClr val="942093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1" name="Rectangle 7"/>
          <p:cNvSpPr/>
          <p:nvPr/>
        </p:nvSpPr>
        <p:spPr>
          <a:xfrm>
            <a:off x="7464476" y="1905157"/>
            <a:ext cx="151195" cy="10841256"/>
          </a:xfrm>
          <a:prstGeom prst="rect">
            <a:avLst/>
          </a:prstGeom>
          <a:solidFill>
            <a:srgbClr val="942093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52" name="Rectangle 8"/>
          <p:cNvSpPr/>
          <p:nvPr/>
        </p:nvSpPr>
        <p:spPr>
          <a:xfrm>
            <a:off x="17217139" y="1905157"/>
            <a:ext cx="151195" cy="10841256"/>
          </a:xfrm>
          <a:prstGeom prst="rect">
            <a:avLst/>
          </a:prstGeom>
          <a:solidFill>
            <a:srgbClr val="942093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b="1" sz="4000">
                <a:solidFill>
                  <a:srgbClr val="942093"/>
                </a:solidFill>
              </a:defRPr>
            </a:pPr>
          </a:p>
        </p:txBody>
      </p:sp>
      <p:sp>
        <p:nvSpPr>
          <p:cNvPr id="353" name="ZoneTexte 24"/>
          <p:cNvSpPr txBox="1"/>
          <p:nvPr/>
        </p:nvSpPr>
        <p:spPr>
          <a:xfrm>
            <a:off x="23912594" y="2694503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54" name="ZoneTexte 23"/>
          <p:cNvSpPr txBox="1"/>
          <p:nvPr/>
        </p:nvSpPr>
        <p:spPr>
          <a:xfrm>
            <a:off x="17669530" y="2640807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55" name="ZoneTexte 12"/>
          <p:cNvSpPr txBox="1"/>
          <p:nvPr/>
        </p:nvSpPr>
        <p:spPr>
          <a:xfrm>
            <a:off x="17414264" y="1744087"/>
            <a:ext cx="179955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Revenus</a:t>
            </a:r>
          </a:p>
        </p:txBody>
      </p:sp>
      <p:sp>
        <p:nvSpPr>
          <p:cNvPr id="356" name="Connecteur droit 16"/>
          <p:cNvSpPr/>
          <p:nvPr/>
        </p:nvSpPr>
        <p:spPr>
          <a:xfrm>
            <a:off x="17744030" y="2648457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57" name="Connecteur droit 17"/>
          <p:cNvSpPr/>
          <p:nvPr/>
        </p:nvSpPr>
        <p:spPr>
          <a:xfrm>
            <a:off x="17745297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58" name="Connecteur droit 22"/>
          <p:cNvSpPr/>
          <p:nvPr/>
        </p:nvSpPr>
        <p:spPr>
          <a:xfrm>
            <a:off x="24017894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59" name="ZoneTexte 27"/>
          <p:cNvSpPr txBox="1"/>
          <p:nvPr/>
        </p:nvSpPr>
        <p:spPr>
          <a:xfrm>
            <a:off x="23901234" y="442951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60" name="ZoneTexte 28"/>
          <p:cNvSpPr txBox="1"/>
          <p:nvPr/>
        </p:nvSpPr>
        <p:spPr>
          <a:xfrm>
            <a:off x="17658170" y="437582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61" name="ZoneTexte 29"/>
          <p:cNvSpPr txBox="1"/>
          <p:nvPr/>
        </p:nvSpPr>
        <p:spPr>
          <a:xfrm>
            <a:off x="17402903" y="3481861"/>
            <a:ext cx="95639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Ville</a:t>
            </a:r>
          </a:p>
        </p:txBody>
      </p:sp>
      <p:sp>
        <p:nvSpPr>
          <p:cNvPr id="362" name="Connecteur droit 30"/>
          <p:cNvSpPr/>
          <p:nvPr/>
        </p:nvSpPr>
        <p:spPr>
          <a:xfrm>
            <a:off x="17732669" y="438347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63" name="Connecteur droit 31"/>
          <p:cNvSpPr/>
          <p:nvPr/>
        </p:nvSpPr>
        <p:spPr>
          <a:xfrm>
            <a:off x="17733936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64" name="Connecteur droit 32"/>
          <p:cNvSpPr/>
          <p:nvPr/>
        </p:nvSpPr>
        <p:spPr>
          <a:xfrm>
            <a:off x="24006535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65" name="ZoneTexte 36"/>
          <p:cNvSpPr txBox="1"/>
          <p:nvPr/>
        </p:nvSpPr>
        <p:spPr>
          <a:xfrm>
            <a:off x="23899193" y="6189738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66" name="ZoneTexte 37"/>
          <p:cNvSpPr txBox="1"/>
          <p:nvPr/>
        </p:nvSpPr>
        <p:spPr>
          <a:xfrm>
            <a:off x="17656130" y="6136042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67" name="ZoneTexte 38"/>
          <p:cNvSpPr txBox="1"/>
          <p:nvPr/>
        </p:nvSpPr>
        <p:spPr>
          <a:xfrm>
            <a:off x="17400863" y="5200096"/>
            <a:ext cx="2341683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Fréquences</a:t>
            </a:r>
          </a:p>
        </p:txBody>
      </p:sp>
      <p:sp>
        <p:nvSpPr>
          <p:cNvPr id="368" name="Connecteur droit 39"/>
          <p:cNvSpPr/>
          <p:nvPr/>
        </p:nvSpPr>
        <p:spPr>
          <a:xfrm>
            <a:off x="17730629" y="6143692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69" name="Connecteur droit 40"/>
          <p:cNvSpPr/>
          <p:nvPr/>
        </p:nvSpPr>
        <p:spPr>
          <a:xfrm>
            <a:off x="17731896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70" name="Connecteur droit 41"/>
          <p:cNvSpPr/>
          <p:nvPr/>
        </p:nvSpPr>
        <p:spPr>
          <a:xfrm>
            <a:off x="24004495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71" name="ZoneTexte 43"/>
          <p:cNvSpPr txBox="1"/>
          <p:nvPr/>
        </p:nvSpPr>
        <p:spPr>
          <a:xfrm>
            <a:off x="23887833" y="7900040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72" name="ZoneTexte 44"/>
          <p:cNvSpPr txBox="1"/>
          <p:nvPr/>
        </p:nvSpPr>
        <p:spPr>
          <a:xfrm>
            <a:off x="17644769" y="7846344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73" name="ZoneTexte 45"/>
          <p:cNvSpPr txBox="1"/>
          <p:nvPr/>
        </p:nvSpPr>
        <p:spPr>
          <a:xfrm>
            <a:off x="17389504" y="6980818"/>
            <a:ext cx="341919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Niveau Technique</a:t>
            </a:r>
          </a:p>
        </p:txBody>
      </p:sp>
      <p:sp>
        <p:nvSpPr>
          <p:cNvPr id="374" name="Connecteur droit 46"/>
          <p:cNvSpPr/>
          <p:nvPr/>
        </p:nvSpPr>
        <p:spPr>
          <a:xfrm>
            <a:off x="17719270" y="7853994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75" name="Connecteur droit 47"/>
          <p:cNvSpPr/>
          <p:nvPr/>
        </p:nvSpPr>
        <p:spPr>
          <a:xfrm>
            <a:off x="17720536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76" name="Connecteur droit 48"/>
          <p:cNvSpPr/>
          <p:nvPr/>
        </p:nvSpPr>
        <p:spPr>
          <a:xfrm>
            <a:off x="23993134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77" name="ZoneTexte 52"/>
          <p:cNvSpPr txBox="1"/>
          <p:nvPr/>
        </p:nvSpPr>
        <p:spPr>
          <a:xfrm>
            <a:off x="23885791" y="966314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78" name="ZoneTexte 53"/>
          <p:cNvSpPr txBox="1"/>
          <p:nvPr/>
        </p:nvSpPr>
        <p:spPr>
          <a:xfrm>
            <a:off x="17642727" y="9609453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79" name="ZoneTexte 54"/>
          <p:cNvSpPr txBox="1"/>
          <p:nvPr/>
        </p:nvSpPr>
        <p:spPr>
          <a:xfrm>
            <a:off x="17387462" y="8690778"/>
            <a:ext cx="268041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Usage mobile</a:t>
            </a:r>
          </a:p>
        </p:txBody>
      </p:sp>
      <p:sp>
        <p:nvSpPr>
          <p:cNvPr id="380" name="Connecteur droit 55"/>
          <p:cNvSpPr/>
          <p:nvPr/>
        </p:nvSpPr>
        <p:spPr>
          <a:xfrm>
            <a:off x="17717228" y="961710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81" name="Connecteur droit 56"/>
          <p:cNvSpPr/>
          <p:nvPr/>
        </p:nvSpPr>
        <p:spPr>
          <a:xfrm>
            <a:off x="17718494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82" name="Connecteur droit 57"/>
          <p:cNvSpPr/>
          <p:nvPr/>
        </p:nvSpPr>
        <p:spPr>
          <a:xfrm>
            <a:off x="23991092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83" name="ZoneTexte 59"/>
          <p:cNvSpPr txBox="1"/>
          <p:nvPr/>
        </p:nvSpPr>
        <p:spPr>
          <a:xfrm>
            <a:off x="23874434" y="1139912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384" name="ZoneTexte 60"/>
          <p:cNvSpPr txBox="1"/>
          <p:nvPr/>
        </p:nvSpPr>
        <p:spPr>
          <a:xfrm>
            <a:off x="17631370" y="1134543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942093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85" name="ZoneTexte 61"/>
          <p:cNvSpPr txBox="1"/>
          <p:nvPr/>
        </p:nvSpPr>
        <p:spPr>
          <a:xfrm>
            <a:off x="17376103" y="10405765"/>
            <a:ext cx="213808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942093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Know How</a:t>
            </a:r>
          </a:p>
        </p:txBody>
      </p:sp>
      <p:sp>
        <p:nvSpPr>
          <p:cNvPr id="386" name="Connecteur droit 62"/>
          <p:cNvSpPr/>
          <p:nvPr/>
        </p:nvSpPr>
        <p:spPr>
          <a:xfrm>
            <a:off x="17705869" y="1135308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87" name="Connecteur droit 63"/>
          <p:cNvSpPr/>
          <p:nvPr/>
        </p:nvSpPr>
        <p:spPr>
          <a:xfrm>
            <a:off x="17707136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88" name="Connecteur droit 64"/>
          <p:cNvSpPr/>
          <p:nvPr/>
        </p:nvSpPr>
        <p:spPr>
          <a:xfrm>
            <a:off x="23979735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389" name="Text Placeholder 4"/>
          <p:cNvSpPr/>
          <p:nvPr>
            <p:ph type="body" sz="half" idx="21"/>
          </p:nvPr>
        </p:nvSpPr>
        <p:spPr>
          <a:xfrm>
            <a:off x="9400031" y="1682574"/>
            <a:ext cx="7572727" cy="1203342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</a:p>
        </p:txBody>
      </p:sp>
      <p:pic>
        <p:nvPicPr>
          <p:cNvPr id="390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02726" y="1682573"/>
            <a:ext cx="8722083" cy="11455324"/>
          </a:xfrm>
          <a:prstGeom prst="rect">
            <a:avLst/>
          </a:prstGeom>
          <a:ln w="12700">
            <a:miter lim="400000"/>
          </a:ln>
        </p:spPr>
      </p:pic>
      <p:sp>
        <p:nvSpPr>
          <p:cNvPr id="391" name="TextBox 11"/>
          <p:cNvSpPr txBox="1"/>
          <p:nvPr/>
        </p:nvSpPr>
        <p:spPr>
          <a:xfrm>
            <a:off x="9" y="6151415"/>
            <a:ext cx="870666" cy="109867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>
              <a:defRPr sz="7200">
                <a:solidFill>
                  <a:srgbClr val="942093"/>
                </a:solidFill>
              </a:defRPr>
            </a:pPr>
            <a:r>
              <a:t>«</a:t>
            </a:r>
            <a:r>
              <a:rPr>
                <a:solidFill>
                  <a:srgbClr val="000000"/>
                </a:solidFill>
              </a:rPr>
              <a:t> </a:t>
            </a:r>
          </a:p>
        </p:txBody>
      </p:sp>
      <p:sp>
        <p:nvSpPr>
          <p:cNvPr id="392" name="TextBox 66"/>
          <p:cNvSpPr txBox="1"/>
          <p:nvPr/>
        </p:nvSpPr>
        <p:spPr>
          <a:xfrm>
            <a:off x="6697032" y="6183481"/>
            <a:ext cx="663943" cy="109867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rgbClr val="942093"/>
                </a:solidFill>
              </a:defRPr>
            </a:lvl1pPr>
          </a:lstStyle>
          <a:p>
            <a:pPr/>
            <a:r>
              <a:t>»</a:t>
            </a:r>
          </a:p>
        </p:txBody>
      </p:sp>
      <p:sp>
        <p:nvSpPr>
          <p:cNvPr id="393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_PERS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Title Text"/>
          <p:cNvSpPr txBox="1"/>
          <p:nvPr>
            <p:ph type="title"/>
          </p:nvPr>
        </p:nvSpPr>
        <p:spPr>
          <a:xfrm>
            <a:off x="-88386" y="-10457"/>
            <a:ext cx="24499105" cy="1368823"/>
          </a:xfrm>
          <a:prstGeom prst="rect">
            <a:avLst/>
          </a:prstGeom>
          <a:solidFill>
            <a:srgbClr val="009051"/>
          </a:solidFill>
          <a:ln w="12700"/>
        </p:spPr>
        <p:txBody>
          <a:bodyPr lIns="0" tIns="0" rIns="0" bIns="0"/>
          <a:lstStyle>
            <a:lvl1pPr>
              <a:defRPr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1" name="Body Level One…"/>
          <p:cNvSpPr txBox="1"/>
          <p:nvPr>
            <p:ph type="body" sz="quarter" idx="1"/>
          </p:nvPr>
        </p:nvSpPr>
        <p:spPr>
          <a:xfrm>
            <a:off x="395416" y="10244810"/>
            <a:ext cx="6772675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000">
                <a:solidFill>
                  <a:srgbClr val="00905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  <a:lvl2pPr marL="0" indent="457189">
              <a:buSzTx/>
              <a:buFontTx/>
              <a:buNone/>
              <a:defRPr sz="4000">
                <a:solidFill>
                  <a:srgbClr val="00905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2pPr>
            <a:lvl3pPr marL="1371600" indent="-457200">
              <a:buFontTx/>
              <a:defRPr sz="4000">
                <a:solidFill>
                  <a:srgbClr val="00905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3pPr>
            <a:lvl4pPr marL="1879600" indent="-508000">
              <a:buFontTx/>
              <a:defRPr sz="4000">
                <a:solidFill>
                  <a:srgbClr val="00905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4pPr>
            <a:lvl5pPr marL="2336800" indent="-508000">
              <a:buFontTx/>
              <a:defRPr sz="4000">
                <a:solidFill>
                  <a:srgbClr val="00905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2" name="Rectangle 7"/>
          <p:cNvSpPr/>
          <p:nvPr/>
        </p:nvSpPr>
        <p:spPr>
          <a:xfrm>
            <a:off x="7464476" y="1905157"/>
            <a:ext cx="151195" cy="10841256"/>
          </a:xfrm>
          <a:prstGeom prst="rect">
            <a:avLst/>
          </a:prstGeom>
          <a:solidFill>
            <a:srgbClr val="00905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009051"/>
                </a:solidFill>
              </a:defRPr>
            </a:pPr>
          </a:p>
        </p:txBody>
      </p:sp>
      <p:sp>
        <p:nvSpPr>
          <p:cNvPr id="403" name="Rectangle 8"/>
          <p:cNvSpPr/>
          <p:nvPr/>
        </p:nvSpPr>
        <p:spPr>
          <a:xfrm>
            <a:off x="17217139" y="1905157"/>
            <a:ext cx="151195" cy="10841256"/>
          </a:xfrm>
          <a:prstGeom prst="rect">
            <a:avLst/>
          </a:prstGeom>
          <a:solidFill>
            <a:srgbClr val="00905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b="1" sz="4000">
                <a:solidFill>
                  <a:srgbClr val="009051"/>
                </a:solidFill>
              </a:defRPr>
            </a:pPr>
          </a:p>
        </p:txBody>
      </p:sp>
      <p:sp>
        <p:nvSpPr>
          <p:cNvPr id="404" name="ZoneTexte 24"/>
          <p:cNvSpPr txBox="1"/>
          <p:nvPr/>
        </p:nvSpPr>
        <p:spPr>
          <a:xfrm>
            <a:off x="23912594" y="2694503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405" name="ZoneTexte 23"/>
          <p:cNvSpPr txBox="1"/>
          <p:nvPr/>
        </p:nvSpPr>
        <p:spPr>
          <a:xfrm>
            <a:off x="17669530" y="2640807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406" name="ZoneTexte 12"/>
          <p:cNvSpPr txBox="1"/>
          <p:nvPr/>
        </p:nvSpPr>
        <p:spPr>
          <a:xfrm>
            <a:off x="17414264" y="1744087"/>
            <a:ext cx="179955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Revenus</a:t>
            </a:r>
          </a:p>
        </p:txBody>
      </p:sp>
      <p:sp>
        <p:nvSpPr>
          <p:cNvPr id="407" name="Connecteur droit 16"/>
          <p:cNvSpPr/>
          <p:nvPr/>
        </p:nvSpPr>
        <p:spPr>
          <a:xfrm>
            <a:off x="17744030" y="2648457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08" name="Connecteur droit 17"/>
          <p:cNvSpPr/>
          <p:nvPr/>
        </p:nvSpPr>
        <p:spPr>
          <a:xfrm>
            <a:off x="17745297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09" name="Connecteur droit 22"/>
          <p:cNvSpPr/>
          <p:nvPr/>
        </p:nvSpPr>
        <p:spPr>
          <a:xfrm>
            <a:off x="24017894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10" name="ZoneTexte 27"/>
          <p:cNvSpPr txBox="1"/>
          <p:nvPr/>
        </p:nvSpPr>
        <p:spPr>
          <a:xfrm>
            <a:off x="23901234" y="442951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411" name="ZoneTexte 28"/>
          <p:cNvSpPr txBox="1"/>
          <p:nvPr/>
        </p:nvSpPr>
        <p:spPr>
          <a:xfrm>
            <a:off x="17658170" y="437582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412" name="ZoneTexte 29"/>
          <p:cNvSpPr txBox="1"/>
          <p:nvPr/>
        </p:nvSpPr>
        <p:spPr>
          <a:xfrm>
            <a:off x="17402903" y="3481861"/>
            <a:ext cx="95639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Ville</a:t>
            </a:r>
          </a:p>
        </p:txBody>
      </p:sp>
      <p:sp>
        <p:nvSpPr>
          <p:cNvPr id="413" name="Connecteur droit 30"/>
          <p:cNvSpPr/>
          <p:nvPr/>
        </p:nvSpPr>
        <p:spPr>
          <a:xfrm>
            <a:off x="17732669" y="438347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14" name="Connecteur droit 31"/>
          <p:cNvSpPr/>
          <p:nvPr/>
        </p:nvSpPr>
        <p:spPr>
          <a:xfrm>
            <a:off x="17733936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15" name="Connecteur droit 32"/>
          <p:cNvSpPr/>
          <p:nvPr/>
        </p:nvSpPr>
        <p:spPr>
          <a:xfrm>
            <a:off x="24006535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16" name="ZoneTexte 36"/>
          <p:cNvSpPr txBox="1"/>
          <p:nvPr/>
        </p:nvSpPr>
        <p:spPr>
          <a:xfrm>
            <a:off x="23899193" y="6189738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417" name="ZoneTexte 37"/>
          <p:cNvSpPr txBox="1"/>
          <p:nvPr/>
        </p:nvSpPr>
        <p:spPr>
          <a:xfrm>
            <a:off x="17656130" y="6136042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418" name="ZoneTexte 38"/>
          <p:cNvSpPr txBox="1"/>
          <p:nvPr/>
        </p:nvSpPr>
        <p:spPr>
          <a:xfrm>
            <a:off x="17400863" y="5200096"/>
            <a:ext cx="2341683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Fréquences</a:t>
            </a:r>
          </a:p>
        </p:txBody>
      </p:sp>
      <p:sp>
        <p:nvSpPr>
          <p:cNvPr id="419" name="Connecteur droit 39"/>
          <p:cNvSpPr/>
          <p:nvPr/>
        </p:nvSpPr>
        <p:spPr>
          <a:xfrm>
            <a:off x="17730629" y="6143692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20" name="Connecteur droit 40"/>
          <p:cNvSpPr/>
          <p:nvPr/>
        </p:nvSpPr>
        <p:spPr>
          <a:xfrm>
            <a:off x="17731896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21" name="Connecteur droit 41"/>
          <p:cNvSpPr/>
          <p:nvPr/>
        </p:nvSpPr>
        <p:spPr>
          <a:xfrm>
            <a:off x="24004495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22" name="ZoneTexte 43"/>
          <p:cNvSpPr txBox="1"/>
          <p:nvPr/>
        </p:nvSpPr>
        <p:spPr>
          <a:xfrm>
            <a:off x="23887833" y="7900040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423" name="ZoneTexte 44"/>
          <p:cNvSpPr txBox="1"/>
          <p:nvPr/>
        </p:nvSpPr>
        <p:spPr>
          <a:xfrm>
            <a:off x="17644769" y="7846344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424" name="ZoneTexte 45"/>
          <p:cNvSpPr txBox="1"/>
          <p:nvPr/>
        </p:nvSpPr>
        <p:spPr>
          <a:xfrm>
            <a:off x="17389504" y="6980818"/>
            <a:ext cx="341919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Niveau Technique</a:t>
            </a:r>
          </a:p>
        </p:txBody>
      </p:sp>
      <p:sp>
        <p:nvSpPr>
          <p:cNvPr id="425" name="Connecteur droit 46"/>
          <p:cNvSpPr/>
          <p:nvPr/>
        </p:nvSpPr>
        <p:spPr>
          <a:xfrm>
            <a:off x="17719270" y="7853994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26" name="Connecteur droit 47"/>
          <p:cNvSpPr/>
          <p:nvPr/>
        </p:nvSpPr>
        <p:spPr>
          <a:xfrm>
            <a:off x="17720536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27" name="Connecteur droit 48"/>
          <p:cNvSpPr/>
          <p:nvPr/>
        </p:nvSpPr>
        <p:spPr>
          <a:xfrm>
            <a:off x="23993134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28" name="ZoneTexte 52"/>
          <p:cNvSpPr txBox="1"/>
          <p:nvPr/>
        </p:nvSpPr>
        <p:spPr>
          <a:xfrm>
            <a:off x="23885791" y="966314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429" name="ZoneTexte 53"/>
          <p:cNvSpPr txBox="1"/>
          <p:nvPr/>
        </p:nvSpPr>
        <p:spPr>
          <a:xfrm>
            <a:off x="17642727" y="9609453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430" name="ZoneTexte 54"/>
          <p:cNvSpPr txBox="1"/>
          <p:nvPr/>
        </p:nvSpPr>
        <p:spPr>
          <a:xfrm>
            <a:off x="17387462" y="8690778"/>
            <a:ext cx="268041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Usage mobile</a:t>
            </a:r>
          </a:p>
        </p:txBody>
      </p:sp>
      <p:sp>
        <p:nvSpPr>
          <p:cNvPr id="431" name="Connecteur droit 55"/>
          <p:cNvSpPr/>
          <p:nvPr/>
        </p:nvSpPr>
        <p:spPr>
          <a:xfrm>
            <a:off x="17717228" y="961710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32" name="Connecteur droit 56"/>
          <p:cNvSpPr/>
          <p:nvPr/>
        </p:nvSpPr>
        <p:spPr>
          <a:xfrm>
            <a:off x="17718494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33" name="Connecteur droit 57"/>
          <p:cNvSpPr/>
          <p:nvPr/>
        </p:nvSpPr>
        <p:spPr>
          <a:xfrm>
            <a:off x="23991092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34" name="ZoneTexte 59"/>
          <p:cNvSpPr txBox="1"/>
          <p:nvPr/>
        </p:nvSpPr>
        <p:spPr>
          <a:xfrm>
            <a:off x="23874434" y="1139912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435" name="ZoneTexte 60"/>
          <p:cNvSpPr txBox="1"/>
          <p:nvPr/>
        </p:nvSpPr>
        <p:spPr>
          <a:xfrm>
            <a:off x="17631370" y="1134543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rgbClr val="00905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436" name="ZoneTexte 61"/>
          <p:cNvSpPr txBox="1"/>
          <p:nvPr/>
        </p:nvSpPr>
        <p:spPr>
          <a:xfrm>
            <a:off x="17376103" y="10405765"/>
            <a:ext cx="213808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905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Know How</a:t>
            </a:r>
          </a:p>
        </p:txBody>
      </p:sp>
      <p:sp>
        <p:nvSpPr>
          <p:cNvPr id="437" name="Connecteur droit 62"/>
          <p:cNvSpPr/>
          <p:nvPr/>
        </p:nvSpPr>
        <p:spPr>
          <a:xfrm>
            <a:off x="17705869" y="1135308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38" name="Connecteur droit 63"/>
          <p:cNvSpPr/>
          <p:nvPr/>
        </p:nvSpPr>
        <p:spPr>
          <a:xfrm>
            <a:off x="17707136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39" name="Connecteur droit 64"/>
          <p:cNvSpPr/>
          <p:nvPr/>
        </p:nvSpPr>
        <p:spPr>
          <a:xfrm>
            <a:off x="23979735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40" name="Text Placeholder 4"/>
          <p:cNvSpPr/>
          <p:nvPr>
            <p:ph type="body" sz="half" idx="21"/>
          </p:nvPr>
        </p:nvSpPr>
        <p:spPr>
          <a:xfrm>
            <a:off x="9400031" y="1682574"/>
            <a:ext cx="7572727" cy="1203342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/>
            </a:pPr>
          </a:p>
        </p:txBody>
      </p:sp>
      <p:pic>
        <p:nvPicPr>
          <p:cNvPr id="441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0952" y="1640839"/>
            <a:ext cx="8753857" cy="11497058"/>
          </a:xfrm>
          <a:prstGeom prst="rect">
            <a:avLst/>
          </a:prstGeom>
          <a:ln w="12700">
            <a:miter lim="400000"/>
          </a:ln>
        </p:spPr>
      </p:pic>
      <p:sp>
        <p:nvSpPr>
          <p:cNvPr id="442" name="TextBox 11"/>
          <p:cNvSpPr txBox="1"/>
          <p:nvPr/>
        </p:nvSpPr>
        <p:spPr>
          <a:xfrm>
            <a:off x="9" y="6151415"/>
            <a:ext cx="870666" cy="109867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rgbClr val="009051"/>
                </a:solidFill>
              </a:defRPr>
            </a:lvl1pPr>
          </a:lstStyle>
          <a:p>
            <a:pPr/>
            <a:r>
              <a:t>« </a:t>
            </a:r>
          </a:p>
        </p:txBody>
      </p:sp>
      <p:sp>
        <p:nvSpPr>
          <p:cNvPr id="443" name="TextBox 66"/>
          <p:cNvSpPr txBox="1"/>
          <p:nvPr/>
        </p:nvSpPr>
        <p:spPr>
          <a:xfrm>
            <a:off x="6697032" y="6183481"/>
            <a:ext cx="663943" cy="109867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rgbClr val="009051"/>
                </a:solidFill>
              </a:defRPr>
            </a:lvl1pPr>
          </a:lstStyle>
          <a:p>
            <a:pPr/>
            <a:r>
              <a:t>»</a:t>
            </a:r>
          </a:p>
        </p:txBody>
      </p:sp>
      <p:sp>
        <p:nvSpPr>
          <p:cNvPr id="444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PERS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itle Text"/>
          <p:cNvSpPr txBox="1"/>
          <p:nvPr>
            <p:ph type="title"/>
          </p:nvPr>
        </p:nvSpPr>
        <p:spPr>
          <a:xfrm>
            <a:off x="-3" y="0"/>
            <a:ext cx="24523819" cy="1080000"/>
          </a:xfrm>
          <a:prstGeom prst="rect">
            <a:avLst/>
          </a:prstGeom>
          <a:solidFill>
            <a:srgbClr val="000000"/>
          </a:solidFill>
          <a:ln w="12700"/>
        </p:spPr>
        <p:txBody>
          <a:bodyPr lIns="0" tIns="0" rIns="0" bIns="0" anchor="t"/>
          <a:lstStyle>
            <a:lvl1pPr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52" name="Rectangle 7"/>
          <p:cNvSpPr/>
          <p:nvPr/>
        </p:nvSpPr>
        <p:spPr>
          <a:xfrm>
            <a:off x="8102231" y="2411935"/>
            <a:ext cx="151195" cy="10841256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53" name="Rectangle 8"/>
          <p:cNvSpPr/>
          <p:nvPr/>
        </p:nvSpPr>
        <p:spPr>
          <a:xfrm>
            <a:off x="16361384" y="2433969"/>
            <a:ext cx="151195" cy="10841256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grpSp>
        <p:nvGrpSpPr>
          <p:cNvPr id="456" name="Titre 1"/>
          <p:cNvGrpSpPr/>
          <p:nvPr/>
        </p:nvGrpSpPr>
        <p:grpSpPr>
          <a:xfrm>
            <a:off x="-1" y="1022490"/>
            <a:ext cx="24499106" cy="1136816"/>
            <a:chOff x="0" y="0"/>
            <a:chExt cx="24499104" cy="1136815"/>
          </a:xfrm>
        </p:grpSpPr>
        <p:sp>
          <p:nvSpPr>
            <p:cNvPr id="454" name="Rectangle"/>
            <p:cNvSpPr/>
            <p:nvPr/>
          </p:nvSpPr>
          <p:spPr>
            <a:xfrm>
              <a:off x="-1" y="0"/>
              <a:ext cx="24499106" cy="113681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 sz="7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defRPr>
              </a:pPr>
            </a:p>
          </p:txBody>
        </p:sp>
        <p:sp>
          <p:nvSpPr>
            <p:cNvPr id="455" name="MUST            SHOULD             COULD"/>
            <p:cNvSpPr txBox="1"/>
            <p:nvPr/>
          </p:nvSpPr>
          <p:spPr>
            <a:xfrm>
              <a:off x="-1" y="0"/>
              <a:ext cx="24499106" cy="11049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64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defRPr>
              </a:lvl1pPr>
            </a:lstStyle>
            <a:p>
              <a:pPr/>
              <a:r>
                <a:t>        MUST		          SHOULD	       	    COULD</a:t>
              </a:r>
            </a:p>
          </p:txBody>
        </p:sp>
      </p:grpSp>
      <p:sp>
        <p:nvSpPr>
          <p:cNvPr id="457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WEBMGT-TITRE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Title Text"/>
          <p:cNvSpPr txBox="1"/>
          <p:nvPr>
            <p:ph type="title"/>
          </p:nvPr>
        </p:nvSpPr>
        <p:spPr>
          <a:xfrm>
            <a:off x="381002" y="-105593"/>
            <a:ext cx="23716327" cy="1845255"/>
          </a:xfrm>
          <a:prstGeom prst="rect">
            <a:avLst/>
          </a:prstGeom>
        </p:spPr>
        <p:txBody>
          <a:bodyPr lIns="121919" tIns="121919" rIns="121919" bIns="121919" anchor="t"/>
          <a:lstStyle>
            <a:lvl1pPr algn="ctr" defTabSz="2438400">
              <a:lnSpc>
                <a:spcPct val="100000"/>
              </a:lnSpc>
              <a:defRPr sz="10600">
                <a:solidFill>
                  <a:srgbClr val="292834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Title Text</a:t>
            </a:r>
          </a:p>
        </p:txBody>
      </p:sp>
      <p:pic>
        <p:nvPicPr>
          <p:cNvPr id="465" name="Image 12" descr="Imag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52967" y="13815668"/>
            <a:ext cx="905934" cy="939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66" name="groupapa 2 petit.png" descr="groupapa 2 peti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002873" y="14548882"/>
            <a:ext cx="3772858" cy="2654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7" name="Picture 18" descr="Picture 1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954079" y="14755468"/>
            <a:ext cx="3048991" cy="892462"/>
          </a:xfrm>
          <a:prstGeom prst="rect">
            <a:avLst/>
          </a:prstGeom>
          <a:ln w="12700">
            <a:miter lim="400000"/>
          </a:ln>
        </p:spPr>
      </p:pic>
      <p:sp>
        <p:nvSpPr>
          <p:cNvPr id="468" name="Slide Number"/>
          <p:cNvSpPr txBox="1"/>
          <p:nvPr>
            <p:ph type="sldNum" sz="quarter" idx="2"/>
          </p:nvPr>
        </p:nvSpPr>
        <p:spPr>
          <a:xfrm>
            <a:off x="11785599" y="12311379"/>
            <a:ext cx="5689601" cy="802641"/>
          </a:xfrm>
          <a:prstGeom prst="rect">
            <a:avLst/>
          </a:prstGeom>
        </p:spPr>
        <p:txBody>
          <a:bodyPr lIns="121919" tIns="121919" rIns="121919" bIns="121919"/>
          <a:lstStyle>
            <a:lvl1pPr defTabSz="2438400">
              <a:defRPr sz="320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resVidePetitTitreXX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Title Text"/>
          <p:cNvSpPr txBox="1"/>
          <p:nvPr>
            <p:ph type="title"/>
          </p:nvPr>
        </p:nvSpPr>
        <p:spPr>
          <a:xfrm>
            <a:off x="14808200" y="13360400"/>
            <a:ext cx="9525000" cy="358776"/>
          </a:xfrm>
          <a:prstGeom prst="rect">
            <a:avLst/>
          </a:prstGeom>
        </p:spPr>
        <p:txBody>
          <a:bodyPr/>
          <a:lstStyle>
            <a:lvl1pPr algn="r">
              <a:defRPr baseline="-15000" spc="-79" sz="20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76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84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Font typeface="Helvetica"/>
              <a:defRPr>
                <a:latin typeface="+mj-lt"/>
                <a:ea typeface="+mj-ea"/>
                <a:cs typeface="+mj-cs"/>
                <a:sym typeface="Helvetica"/>
              </a:defRPr>
            </a:lvl1pPr>
            <a:lvl2pPr>
              <a:buFont typeface="Helvetica"/>
              <a:defRPr>
                <a:latin typeface="+mj-lt"/>
                <a:ea typeface="+mj-ea"/>
                <a:cs typeface="+mj-cs"/>
                <a:sym typeface="Helvetica"/>
              </a:defRPr>
            </a:lvl2pPr>
            <a:lvl3pPr>
              <a:buFont typeface="Helvetica"/>
              <a:defRPr>
                <a:latin typeface="+mj-lt"/>
                <a:ea typeface="+mj-ea"/>
                <a:cs typeface="+mj-cs"/>
                <a:sym typeface="Helvetica"/>
              </a:defRPr>
            </a:lvl3pPr>
            <a:lvl4pPr>
              <a:buFont typeface="Helvetica"/>
              <a:defRPr>
                <a:latin typeface="+mj-lt"/>
                <a:ea typeface="+mj-ea"/>
                <a:cs typeface="+mj-cs"/>
                <a:sym typeface="Helvetica"/>
              </a:defRPr>
            </a:lvl4pPr>
            <a:lvl5pPr>
              <a:buFont typeface="Helvetica"/>
              <a:defRPr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5" name="Slide Number"/>
          <p:cNvSpPr txBox="1"/>
          <p:nvPr>
            <p:ph type="sldNum" sz="quarter" idx="2"/>
          </p:nvPr>
        </p:nvSpPr>
        <p:spPr>
          <a:xfrm>
            <a:off x="22172989" y="12802235"/>
            <a:ext cx="534611" cy="55118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Image 11" descr="Image 11"/>
          <p:cNvPicPr>
            <a:picLocks noChangeAspect="1"/>
          </p:cNvPicPr>
          <p:nvPr/>
        </p:nvPicPr>
        <p:blipFill>
          <a:blip r:embed="rId2">
            <a:extLst/>
          </a:blip>
          <a:srcRect l="0" t="0" r="0" b="53561"/>
          <a:stretch>
            <a:fillRect/>
          </a:stretch>
        </p:blipFill>
        <p:spPr>
          <a:xfrm>
            <a:off x="275077" y="12743729"/>
            <a:ext cx="1250766" cy="900550"/>
          </a:xfrm>
          <a:prstGeom prst="rect">
            <a:avLst/>
          </a:prstGeom>
          <a:ln w="12700">
            <a:miter lim="400000"/>
          </a:ln>
        </p:spPr>
      </p:pic>
      <p:sp>
        <p:nvSpPr>
          <p:cNvPr id="493" name="Slide Number"/>
          <p:cNvSpPr txBox="1"/>
          <p:nvPr>
            <p:ph type="sldNum" sz="quarter" idx="2"/>
          </p:nvPr>
        </p:nvSpPr>
        <p:spPr>
          <a:xfrm>
            <a:off x="18885279" y="13150794"/>
            <a:ext cx="238722" cy="221953"/>
          </a:xfrm>
          <a:prstGeom prst="rect">
            <a:avLst/>
          </a:prstGeom>
        </p:spPr>
        <p:txBody>
          <a:bodyPr lIns="0" tIns="0" rIns="0" bIns="0" anchor="b"/>
          <a:lstStyle>
            <a:lvl1pPr algn="l" defTabSz="2438400">
              <a:defRPr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de">
    <p:bg>
      <p:bgPr>
        <a:solidFill>
          <a:srgbClr val="FBFB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Image 12" descr="Imag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4360559"/>
            <a:ext cx="945489" cy="945006"/>
          </a:xfrm>
          <a:prstGeom prst="rect">
            <a:avLst/>
          </a:prstGeom>
          <a:ln w="12700">
            <a:miter lim="400000"/>
          </a:ln>
        </p:spPr>
      </p:pic>
      <p:sp>
        <p:nvSpPr>
          <p:cNvPr id="501" name="Slide Number"/>
          <p:cNvSpPr txBox="1"/>
          <p:nvPr>
            <p:ph type="sldNum" sz="quarter" idx="2"/>
          </p:nvPr>
        </p:nvSpPr>
        <p:spPr>
          <a:xfrm>
            <a:off x="11785599" y="12344399"/>
            <a:ext cx="5689601" cy="736601"/>
          </a:xfrm>
          <a:prstGeom prst="rect">
            <a:avLst/>
          </a:prstGeom>
        </p:spPr>
        <p:txBody>
          <a:bodyPr lIns="121919" tIns="121919" rIns="121919" bIns="121919"/>
          <a:lstStyle>
            <a:lvl1pPr defTabSz="1828970">
              <a:defRPr sz="3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ain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icture Placeholder 10"/>
          <p:cNvSpPr/>
          <p:nvPr>
            <p:ph type="pic" sz="half" idx="21"/>
          </p:nvPr>
        </p:nvSpPr>
        <p:spPr>
          <a:xfrm>
            <a:off x="15432524" y="-1"/>
            <a:ext cx="8951476" cy="13716001"/>
          </a:xfrm>
          <a:prstGeom prst="rect">
            <a:avLst/>
          </a:prstGeom>
          <a:ln w="12700"/>
        </p:spPr>
        <p:txBody>
          <a:bodyPr tIns="45719" bIns="45719">
            <a:noAutofit/>
          </a:bodyPr>
          <a:lstStyle/>
          <a:p>
            <a:pPr/>
          </a:p>
        </p:txBody>
      </p:sp>
      <p:sp>
        <p:nvSpPr>
          <p:cNvPr id="509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D1D1D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resVidePetitTitreXX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Title Text"/>
          <p:cNvSpPr txBox="1"/>
          <p:nvPr>
            <p:ph type="title"/>
          </p:nvPr>
        </p:nvSpPr>
        <p:spPr>
          <a:xfrm>
            <a:off x="14808200" y="13360400"/>
            <a:ext cx="9525000" cy="358777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17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4_PERS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Title Text"/>
          <p:cNvSpPr txBox="1"/>
          <p:nvPr>
            <p:ph type="title"/>
          </p:nvPr>
        </p:nvSpPr>
        <p:spPr>
          <a:xfrm>
            <a:off x="-88386" y="-10457"/>
            <a:ext cx="24499105" cy="1368823"/>
          </a:xfrm>
          <a:prstGeom prst="rect">
            <a:avLst/>
          </a:prstGeom>
          <a:solidFill>
            <a:schemeClr val="accent1"/>
          </a:solidFill>
          <a:ln w="12700"/>
        </p:spPr>
        <p:txBody>
          <a:bodyPr lIns="0" tIns="0" rIns="0" bIns="0"/>
          <a:lstStyle>
            <a:lvl1pPr>
              <a:defRPr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25" name="Body Level One…"/>
          <p:cNvSpPr txBox="1"/>
          <p:nvPr>
            <p:ph type="body" sz="quarter" idx="1"/>
          </p:nvPr>
        </p:nvSpPr>
        <p:spPr>
          <a:xfrm>
            <a:off x="395416" y="10244810"/>
            <a:ext cx="6772675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0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  <a:lvl2pPr marL="0" indent="457189">
              <a:buSzTx/>
              <a:buFontTx/>
              <a:buNone/>
              <a:defRPr sz="40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2pPr>
            <a:lvl3pPr marL="1371600" indent="-457200">
              <a:buFontTx/>
              <a:defRPr sz="40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3pPr>
            <a:lvl4pPr marL="1879600" indent="-508000">
              <a:buFontTx/>
              <a:defRPr sz="40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4pPr>
            <a:lvl5pPr marL="2336800" indent="-508000">
              <a:buFontTx/>
              <a:defRPr sz="40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26" name="Rectangle 58"/>
          <p:cNvSpPr/>
          <p:nvPr/>
        </p:nvSpPr>
        <p:spPr>
          <a:xfrm>
            <a:off x="7464476" y="1905157"/>
            <a:ext cx="151195" cy="1084125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27" name="Rectangle 65"/>
          <p:cNvSpPr/>
          <p:nvPr/>
        </p:nvSpPr>
        <p:spPr>
          <a:xfrm>
            <a:off x="17217139" y="1905157"/>
            <a:ext cx="151195" cy="1084125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 b="1" sz="4000">
                <a:solidFill>
                  <a:schemeClr val="accent1"/>
                </a:solidFill>
              </a:defRPr>
            </a:pPr>
          </a:p>
        </p:txBody>
      </p:sp>
      <p:sp>
        <p:nvSpPr>
          <p:cNvPr id="528" name="ZoneTexte 24"/>
          <p:cNvSpPr txBox="1"/>
          <p:nvPr/>
        </p:nvSpPr>
        <p:spPr>
          <a:xfrm>
            <a:off x="23912594" y="2694503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529" name="ZoneTexte 23"/>
          <p:cNvSpPr txBox="1"/>
          <p:nvPr/>
        </p:nvSpPr>
        <p:spPr>
          <a:xfrm>
            <a:off x="17669530" y="2640807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530" name="ZoneTexte 12"/>
          <p:cNvSpPr txBox="1"/>
          <p:nvPr/>
        </p:nvSpPr>
        <p:spPr>
          <a:xfrm>
            <a:off x="17414264" y="1744087"/>
            <a:ext cx="1797963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Revenus</a:t>
            </a:r>
          </a:p>
        </p:txBody>
      </p:sp>
      <p:sp>
        <p:nvSpPr>
          <p:cNvPr id="531" name="Connecteur droit 16"/>
          <p:cNvSpPr/>
          <p:nvPr/>
        </p:nvSpPr>
        <p:spPr>
          <a:xfrm>
            <a:off x="17744030" y="2648457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32" name="Connecteur droit 17"/>
          <p:cNvSpPr/>
          <p:nvPr/>
        </p:nvSpPr>
        <p:spPr>
          <a:xfrm>
            <a:off x="17745297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33" name="Connecteur droit 22"/>
          <p:cNvSpPr/>
          <p:nvPr/>
        </p:nvSpPr>
        <p:spPr>
          <a:xfrm>
            <a:off x="24017894" y="2517274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34" name="ZoneTexte 27"/>
          <p:cNvSpPr txBox="1"/>
          <p:nvPr/>
        </p:nvSpPr>
        <p:spPr>
          <a:xfrm>
            <a:off x="23901234" y="442951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535" name="ZoneTexte 28"/>
          <p:cNvSpPr txBox="1"/>
          <p:nvPr/>
        </p:nvSpPr>
        <p:spPr>
          <a:xfrm>
            <a:off x="17658170" y="437582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536" name="ZoneTexte 29"/>
          <p:cNvSpPr txBox="1"/>
          <p:nvPr/>
        </p:nvSpPr>
        <p:spPr>
          <a:xfrm>
            <a:off x="17402903" y="3481861"/>
            <a:ext cx="973853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Ville</a:t>
            </a:r>
          </a:p>
        </p:txBody>
      </p:sp>
      <p:sp>
        <p:nvSpPr>
          <p:cNvPr id="537" name="Connecteur droit 30"/>
          <p:cNvSpPr/>
          <p:nvPr/>
        </p:nvSpPr>
        <p:spPr>
          <a:xfrm>
            <a:off x="17732669" y="438347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38" name="Connecteur droit 31"/>
          <p:cNvSpPr/>
          <p:nvPr/>
        </p:nvSpPr>
        <p:spPr>
          <a:xfrm>
            <a:off x="17733936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39" name="Connecteur droit 32"/>
          <p:cNvSpPr/>
          <p:nvPr/>
        </p:nvSpPr>
        <p:spPr>
          <a:xfrm>
            <a:off x="24006535" y="425229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40" name="ZoneTexte 36"/>
          <p:cNvSpPr txBox="1"/>
          <p:nvPr/>
        </p:nvSpPr>
        <p:spPr>
          <a:xfrm>
            <a:off x="23899193" y="6189738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541" name="ZoneTexte 37"/>
          <p:cNvSpPr txBox="1"/>
          <p:nvPr/>
        </p:nvSpPr>
        <p:spPr>
          <a:xfrm>
            <a:off x="17656130" y="6136042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542" name="ZoneTexte 38"/>
          <p:cNvSpPr txBox="1"/>
          <p:nvPr/>
        </p:nvSpPr>
        <p:spPr>
          <a:xfrm>
            <a:off x="17400863" y="5200096"/>
            <a:ext cx="2391490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Fréquences</a:t>
            </a:r>
          </a:p>
        </p:txBody>
      </p:sp>
      <p:sp>
        <p:nvSpPr>
          <p:cNvPr id="543" name="Connecteur droit 39"/>
          <p:cNvSpPr/>
          <p:nvPr/>
        </p:nvSpPr>
        <p:spPr>
          <a:xfrm>
            <a:off x="17730629" y="6143692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44" name="Connecteur droit 40"/>
          <p:cNvSpPr/>
          <p:nvPr/>
        </p:nvSpPr>
        <p:spPr>
          <a:xfrm>
            <a:off x="17731896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45" name="Connecteur droit 41"/>
          <p:cNvSpPr/>
          <p:nvPr/>
        </p:nvSpPr>
        <p:spPr>
          <a:xfrm>
            <a:off x="24004495" y="6012509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46" name="ZoneTexte 43"/>
          <p:cNvSpPr txBox="1"/>
          <p:nvPr/>
        </p:nvSpPr>
        <p:spPr>
          <a:xfrm>
            <a:off x="23887833" y="7900040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547" name="ZoneTexte 44"/>
          <p:cNvSpPr txBox="1"/>
          <p:nvPr/>
        </p:nvSpPr>
        <p:spPr>
          <a:xfrm>
            <a:off x="17644769" y="7846344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548" name="ZoneTexte 45"/>
          <p:cNvSpPr txBox="1"/>
          <p:nvPr/>
        </p:nvSpPr>
        <p:spPr>
          <a:xfrm>
            <a:off x="17389504" y="6980818"/>
            <a:ext cx="3589854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Niveau Technique</a:t>
            </a:r>
          </a:p>
        </p:txBody>
      </p:sp>
      <p:sp>
        <p:nvSpPr>
          <p:cNvPr id="549" name="Connecteur droit 46"/>
          <p:cNvSpPr/>
          <p:nvPr/>
        </p:nvSpPr>
        <p:spPr>
          <a:xfrm>
            <a:off x="17719270" y="7853994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50" name="Connecteur droit 47"/>
          <p:cNvSpPr/>
          <p:nvPr/>
        </p:nvSpPr>
        <p:spPr>
          <a:xfrm>
            <a:off x="17720536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51" name="Connecteur droit 48"/>
          <p:cNvSpPr/>
          <p:nvPr/>
        </p:nvSpPr>
        <p:spPr>
          <a:xfrm>
            <a:off x="23993134" y="772281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52" name="ZoneTexte 52"/>
          <p:cNvSpPr txBox="1"/>
          <p:nvPr/>
        </p:nvSpPr>
        <p:spPr>
          <a:xfrm>
            <a:off x="23885791" y="966314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553" name="ZoneTexte 53"/>
          <p:cNvSpPr txBox="1"/>
          <p:nvPr/>
        </p:nvSpPr>
        <p:spPr>
          <a:xfrm>
            <a:off x="17642727" y="9609453"/>
            <a:ext cx="143472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554" name="ZoneTexte 54"/>
          <p:cNvSpPr txBox="1"/>
          <p:nvPr/>
        </p:nvSpPr>
        <p:spPr>
          <a:xfrm>
            <a:off x="17387462" y="8690778"/>
            <a:ext cx="2768522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Usage mobile</a:t>
            </a:r>
          </a:p>
        </p:txBody>
      </p:sp>
      <p:sp>
        <p:nvSpPr>
          <p:cNvPr id="555" name="Connecteur droit 55"/>
          <p:cNvSpPr/>
          <p:nvPr/>
        </p:nvSpPr>
        <p:spPr>
          <a:xfrm>
            <a:off x="17717228" y="961710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56" name="Connecteur droit 56"/>
          <p:cNvSpPr/>
          <p:nvPr/>
        </p:nvSpPr>
        <p:spPr>
          <a:xfrm>
            <a:off x="17718494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57" name="Connecteur droit 57"/>
          <p:cNvSpPr/>
          <p:nvPr/>
        </p:nvSpPr>
        <p:spPr>
          <a:xfrm>
            <a:off x="23991092" y="948592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58" name="ZoneTexte 59"/>
          <p:cNvSpPr txBox="1"/>
          <p:nvPr/>
        </p:nvSpPr>
        <p:spPr>
          <a:xfrm>
            <a:off x="23874434" y="11399129"/>
            <a:ext cx="163711" cy="3683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559" name="ZoneTexte 60"/>
          <p:cNvSpPr txBox="1"/>
          <p:nvPr/>
        </p:nvSpPr>
        <p:spPr>
          <a:xfrm>
            <a:off x="17631370" y="11345433"/>
            <a:ext cx="143471" cy="5461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560" name="ZoneTexte 61"/>
          <p:cNvSpPr txBox="1"/>
          <p:nvPr/>
        </p:nvSpPr>
        <p:spPr>
          <a:xfrm>
            <a:off x="17376103" y="10405765"/>
            <a:ext cx="2217659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chemeClr val="accent1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Know How</a:t>
            </a:r>
          </a:p>
        </p:txBody>
      </p:sp>
      <p:sp>
        <p:nvSpPr>
          <p:cNvPr id="561" name="Connecteur droit 62"/>
          <p:cNvSpPr/>
          <p:nvPr/>
        </p:nvSpPr>
        <p:spPr>
          <a:xfrm>
            <a:off x="17705869" y="11353083"/>
            <a:ext cx="6253239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62" name="Connecteur droit 63"/>
          <p:cNvSpPr/>
          <p:nvPr/>
        </p:nvSpPr>
        <p:spPr>
          <a:xfrm>
            <a:off x="17707136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63" name="Connecteur droit 64"/>
          <p:cNvSpPr/>
          <p:nvPr/>
        </p:nvSpPr>
        <p:spPr>
          <a:xfrm>
            <a:off x="23979735" y="1122190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64" name="Text Placeholder 4"/>
          <p:cNvSpPr/>
          <p:nvPr>
            <p:ph type="body" sz="quarter" idx="21"/>
          </p:nvPr>
        </p:nvSpPr>
        <p:spPr>
          <a:xfrm>
            <a:off x="7912055" y="1965251"/>
            <a:ext cx="9049849" cy="483644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700"/>
            </a:pPr>
          </a:p>
        </p:txBody>
      </p:sp>
      <p:sp>
        <p:nvSpPr>
          <p:cNvPr id="565" name="TextBox 106"/>
          <p:cNvSpPr txBox="1"/>
          <p:nvPr/>
        </p:nvSpPr>
        <p:spPr>
          <a:xfrm>
            <a:off x="9" y="6151415"/>
            <a:ext cx="870666" cy="109867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chemeClr val="accent1"/>
                </a:solidFill>
              </a:defRPr>
            </a:lvl1pPr>
          </a:lstStyle>
          <a:p>
            <a:pPr/>
            <a:r>
              <a:t>« </a:t>
            </a:r>
          </a:p>
        </p:txBody>
      </p:sp>
      <p:sp>
        <p:nvSpPr>
          <p:cNvPr id="566" name="TextBox 107"/>
          <p:cNvSpPr txBox="1"/>
          <p:nvPr/>
        </p:nvSpPr>
        <p:spPr>
          <a:xfrm>
            <a:off x="6697032" y="6183481"/>
            <a:ext cx="663943" cy="109867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7200">
                <a:solidFill>
                  <a:schemeClr val="accent1"/>
                </a:solidFill>
              </a:defRPr>
            </a:lvl1pPr>
          </a:lstStyle>
          <a:p>
            <a:pPr/>
            <a:r>
              <a:t>»</a:t>
            </a:r>
          </a:p>
        </p:txBody>
      </p:sp>
      <p:sp>
        <p:nvSpPr>
          <p:cNvPr id="567" name="Text Placeholder 4"/>
          <p:cNvSpPr/>
          <p:nvPr>
            <p:ph type="body" sz="quarter" idx="22"/>
          </p:nvPr>
        </p:nvSpPr>
        <p:spPr>
          <a:xfrm>
            <a:off x="7892898" y="7897652"/>
            <a:ext cx="9049848" cy="483644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>
                <a:solidFill>
                  <a:srgbClr val="FF2600"/>
                </a:solidFill>
              </a:defRPr>
            </a:pPr>
          </a:p>
        </p:txBody>
      </p:sp>
      <p:sp>
        <p:nvSpPr>
          <p:cNvPr id="568" name="ZoneTexte 45"/>
          <p:cNvSpPr txBox="1"/>
          <p:nvPr/>
        </p:nvSpPr>
        <p:spPr>
          <a:xfrm>
            <a:off x="7902606" y="7158618"/>
            <a:ext cx="6062187" cy="728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FF260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Problèmes, attentes, frictions : </a:t>
            </a:r>
          </a:p>
        </p:txBody>
      </p:sp>
      <p:sp>
        <p:nvSpPr>
          <p:cNvPr id="569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ERS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ZoneTexte 23"/>
          <p:cNvSpPr txBox="1"/>
          <p:nvPr/>
        </p:nvSpPr>
        <p:spPr>
          <a:xfrm>
            <a:off x="18989254" y="4474234"/>
            <a:ext cx="192511" cy="762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37" name="Title Text"/>
          <p:cNvSpPr txBox="1"/>
          <p:nvPr>
            <p:ph type="title"/>
          </p:nvPr>
        </p:nvSpPr>
        <p:spPr>
          <a:xfrm>
            <a:off x="-1" y="-10457"/>
            <a:ext cx="24410720" cy="1368823"/>
          </a:xfrm>
          <a:prstGeom prst="rect">
            <a:avLst/>
          </a:prstGeom>
          <a:solidFill>
            <a:srgbClr val="000000"/>
          </a:solidFill>
          <a:ln w="12700"/>
        </p:spPr>
        <p:txBody>
          <a:bodyPr lIns="0" tIns="0" rIns="0" bIns="0"/>
          <a:lstStyle>
            <a:lvl1pPr indent="359999">
              <a:defRPr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quarter" idx="1"/>
          </p:nvPr>
        </p:nvSpPr>
        <p:spPr>
          <a:xfrm>
            <a:off x="396307" y="10244810"/>
            <a:ext cx="5035972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  <a:lvl2pPr marL="0" indent="457189">
              <a:buSzTx/>
              <a:buFontTx/>
              <a:buNone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2pPr>
            <a:lvl3pPr marL="1325879" indent="-411479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3pPr>
            <a:lvl4pPr marL="1828800" indent="-457200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4pPr>
            <a:lvl5pPr marL="2286000" indent="-457200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Rectangle 7"/>
          <p:cNvSpPr/>
          <p:nvPr/>
        </p:nvSpPr>
        <p:spPr>
          <a:xfrm>
            <a:off x="6032131" y="1905157"/>
            <a:ext cx="151195" cy="10841256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0" name="Rectangle 8"/>
          <p:cNvSpPr/>
          <p:nvPr/>
        </p:nvSpPr>
        <p:spPr>
          <a:xfrm>
            <a:off x="18520384" y="1905157"/>
            <a:ext cx="151195" cy="10841256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1" name="ZoneTexte 24"/>
          <p:cNvSpPr txBox="1"/>
          <p:nvPr/>
        </p:nvSpPr>
        <p:spPr>
          <a:xfrm>
            <a:off x="23848018" y="2743931"/>
            <a:ext cx="163709" cy="4699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7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42" name="ZoneTexte 23"/>
          <p:cNvSpPr txBox="1"/>
          <p:nvPr/>
        </p:nvSpPr>
        <p:spPr>
          <a:xfrm>
            <a:off x="18976554" y="2487035"/>
            <a:ext cx="192511" cy="762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43" name="Connecteur droit 16"/>
          <p:cNvSpPr/>
          <p:nvPr/>
        </p:nvSpPr>
        <p:spPr>
          <a:xfrm>
            <a:off x="19014293" y="2697885"/>
            <a:ext cx="4919737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4" name="Connecteur droit 17"/>
          <p:cNvSpPr/>
          <p:nvPr/>
        </p:nvSpPr>
        <p:spPr>
          <a:xfrm>
            <a:off x="19026922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5" name="Connecteur droit 22"/>
          <p:cNvSpPr/>
          <p:nvPr/>
        </p:nvSpPr>
        <p:spPr>
          <a:xfrm>
            <a:off x="23953319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6" name="ZoneTexte 27"/>
          <p:cNvSpPr txBox="1"/>
          <p:nvPr/>
        </p:nvSpPr>
        <p:spPr>
          <a:xfrm>
            <a:off x="23836658" y="4693661"/>
            <a:ext cx="163709" cy="4699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7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47" name="Connecteur droit 30"/>
          <p:cNvSpPr/>
          <p:nvPr/>
        </p:nvSpPr>
        <p:spPr>
          <a:xfrm>
            <a:off x="19014293" y="4647615"/>
            <a:ext cx="4919737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8" name="Connecteur droit 31"/>
          <p:cNvSpPr/>
          <p:nvPr/>
        </p:nvSpPr>
        <p:spPr>
          <a:xfrm>
            <a:off x="19028262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49" name="Connecteur droit 32"/>
          <p:cNvSpPr/>
          <p:nvPr/>
        </p:nvSpPr>
        <p:spPr>
          <a:xfrm>
            <a:off x="23941959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0" name="ZoneTexte 36"/>
          <p:cNvSpPr txBox="1"/>
          <p:nvPr/>
        </p:nvSpPr>
        <p:spPr>
          <a:xfrm>
            <a:off x="23834618" y="6596379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51" name="Connecteur droit 39"/>
          <p:cNvSpPr/>
          <p:nvPr/>
        </p:nvSpPr>
        <p:spPr>
          <a:xfrm>
            <a:off x="19014293" y="6550333"/>
            <a:ext cx="49197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2" name="Connecteur droit 40"/>
          <p:cNvSpPr/>
          <p:nvPr/>
        </p:nvSpPr>
        <p:spPr>
          <a:xfrm>
            <a:off x="19026222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3" name="Connecteur droit 41"/>
          <p:cNvSpPr/>
          <p:nvPr/>
        </p:nvSpPr>
        <p:spPr>
          <a:xfrm>
            <a:off x="23939919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4" name="ZoneTexte 43"/>
          <p:cNvSpPr txBox="1"/>
          <p:nvPr/>
        </p:nvSpPr>
        <p:spPr>
          <a:xfrm>
            <a:off x="23823259" y="8546110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55" name="Connecteur droit 46"/>
          <p:cNvSpPr/>
          <p:nvPr/>
        </p:nvSpPr>
        <p:spPr>
          <a:xfrm>
            <a:off x="19014293" y="8500064"/>
            <a:ext cx="49197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6" name="Connecteur droit 47"/>
          <p:cNvSpPr/>
          <p:nvPr/>
        </p:nvSpPr>
        <p:spPr>
          <a:xfrm>
            <a:off x="19014863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7" name="Connecteur droit 48"/>
          <p:cNvSpPr/>
          <p:nvPr/>
        </p:nvSpPr>
        <p:spPr>
          <a:xfrm>
            <a:off x="23928560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58" name="ZoneTexte 52"/>
          <p:cNvSpPr txBox="1"/>
          <p:nvPr/>
        </p:nvSpPr>
        <p:spPr>
          <a:xfrm>
            <a:off x="23821215" y="10448827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59" name="Connecteur droit 55"/>
          <p:cNvSpPr/>
          <p:nvPr/>
        </p:nvSpPr>
        <p:spPr>
          <a:xfrm>
            <a:off x="19014293" y="10402781"/>
            <a:ext cx="49197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0" name="Connecteur droit 56"/>
          <p:cNvSpPr/>
          <p:nvPr/>
        </p:nvSpPr>
        <p:spPr>
          <a:xfrm>
            <a:off x="19012819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1" name="Connecteur droit 57"/>
          <p:cNvSpPr/>
          <p:nvPr/>
        </p:nvSpPr>
        <p:spPr>
          <a:xfrm>
            <a:off x="23926516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2" name="Connecteur droit 62"/>
          <p:cNvSpPr/>
          <p:nvPr/>
        </p:nvSpPr>
        <p:spPr>
          <a:xfrm>
            <a:off x="19014293" y="12352511"/>
            <a:ext cx="49197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3" name="Connecteur droit 63"/>
          <p:cNvSpPr/>
          <p:nvPr/>
        </p:nvSpPr>
        <p:spPr>
          <a:xfrm>
            <a:off x="19001462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4" name="Connecteur droit 64"/>
          <p:cNvSpPr/>
          <p:nvPr/>
        </p:nvSpPr>
        <p:spPr>
          <a:xfrm>
            <a:off x="23927859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5" name="ZoneTexte 23"/>
          <p:cNvSpPr txBox="1"/>
          <p:nvPr/>
        </p:nvSpPr>
        <p:spPr>
          <a:xfrm>
            <a:off x="18976554" y="6694194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66" name="ZoneTexte 23"/>
          <p:cNvSpPr txBox="1"/>
          <p:nvPr/>
        </p:nvSpPr>
        <p:spPr>
          <a:xfrm>
            <a:off x="18976554" y="8690634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67" name="ZoneTexte 23"/>
          <p:cNvSpPr txBox="1"/>
          <p:nvPr/>
        </p:nvSpPr>
        <p:spPr>
          <a:xfrm>
            <a:off x="18976554" y="10516172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68" name="ZoneTexte 23"/>
          <p:cNvSpPr txBox="1"/>
          <p:nvPr/>
        </p:nvSpPr>
        <p:spPr>
          <a:xfrm>
            <a:off x="18986582" y="12449122"/>
            <a:ext cx="172455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69" name="ZoneTexte 23"/>
          <p:cNvSpPr txBox="1"/>
          <p:nvPr/>
        </p:nvSpPr>
        <p:spPr>
          <a:xfrm>
            <a:off x="23763768" y="12449122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70" name="ZoneTexte 23"/>
          <p:cNvSpPr txBox="1"/>
          <p:nvPr/>
        </p:nvSpPr>
        <p:spPr>
          <a:xfrm>
            <a:off x="23739008" y="1052188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71" name="ZoneTexte 23"/>
          <p:cNvSpPr txBox="1"/>
          <p:nvPr/>
        </p:nvSpPr>
        <p:spPr>
          <a:xfrm>
            <a:off x="23739008" y="865315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72" name="ZoneTexte 23"/>
          <p:cNvSpPr txBox="1"/>
          <p:nvPr/>
        </p:nvSpPr>
        <p:spPr>
          <a:xfrm>
            <a:off x="23739008" y="669735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ERSONA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ZoneTexte 23"/>
          <p:cNvSpPr txBox="1"/>
          <p:nvPr/>
        </p:nvSpPr>
        <p:spPr>
          <a:xfrm>
            <a:off x="18989254" y="4474234"/>
            <a:ext cx="192511" cy="762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81" name="Title Text"/>
          <p:cNvSpPr txBox="1"/>
          <p:nvPr>
            <p:ph type="title"/>
          </p:nvPr>
        </p:nvSpPr>
        <p:spPr>
          <a:xfrm>
            <a:off x="-1" y="-10457"/>
            <a:ext cx="24410720" cy="1368823"/>
          </a:xfrm>
          <a:prstGeom prst="rect">
            <a:avLst/>
          </a:prstGeom>
          <a:solidFill>
            <a:schemeClr val="accent2"/>
          </a:solidFill>
          <a:ln w="12700"/>
        </p:spPr>
        <p:txBody>
          <a:bodyPr lIns="0" tIns="0" rIns="0" bIns="0"/>
          <a:lstStyle>
            <a:lvl1pPr indent="359999">
              <a:defRPr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2" name="Body Level One…"/>
          <p:cNvSpPr txBox="1"/>
          <p:nvPr>
            <p:ph type="body" sz="quarter" idx="1"/>
          </p:nvPr>
        </p:nvSpPr>
        <p:spPr>
          <a:xfrm>
            <a:off x="396307" y="10244810"/>
            <a:ext cx="5035972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  <a:lvl2pPr marL="0" indent="457189">
              <a:buSzTx/>
              <a:buFontTx/>
              <a:buNone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2pPr>
            <a:lvl3pPr marL="1325879" indent="-411479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3pPr>
            <a:lvl4pPr marL="1828800" indent="-457200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4pPr>
            <a:lvl5pPr marL="2286000" indent="-457200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3" name="Rectangle 7"/>
          <p:cNvSpPr/>
          <p:nvPr/>
        </p:nvSpPr>
        <p:spPr>
          <a:xfrm>
            <a:off x="6032131" y="1905157"/>
            <a:ext cx="151195" cy="10841256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4" name="Rectangle 8"/>
          <p:cNvSpPr/>
          <p:nvPr/>
        </p:nvSpPr>
        <p:spPr>
          <a:xfrm>
            <a:off x="18520384" y="1905157"/>
            <a:ext cx="151195" cy="10841256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5" name="ZoneTexte 24"/>
          <p:cNvSpPr txBox="1"/>
          <p:nvPr/>
        </p:nvSpPr>
        <p:spPr>
          <a:xfrm>
            <a:off x="23848018" y="2743931"/>
            <a:ext cx="163709" cy="4699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7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86" name="ZoneTexte 23"/>
          <p:cNvSpPr txBox="1"/>
          <p:nvPr/>
        </p:nvSpPr>
        <p:spPr>
          <a:xfrm>
            <a:off x="18976554" y="2487035"/>
            <a:ext cx="192511" cy="762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87" name="Connecteur droit 16"/>
          <p:cNvSpPr/>
          <p:nvPr/>
        </p:nvSpPr>
        <p:spPr>
          <a:xfrm>
            <a:off x="19014293" y="2697885"/>
            <a:ext cx="4919736" cy="1"/>
          </a:xfrm>
          <a:prstGeom prst="line">
            <a:avLst/>
          </a:prstGeom>
          <a:ln w="25400">
            <a:solidFill>
              <a:schemeClr val="accent2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88" name="Connecteur droit 17"/>
          <p:cNvSpPr/>
          <p:nvPr/>
        </p:nvSpPr>
        <p:spPr>
          <a:xfrm>
            <a:off x="19026922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89" name="Connecteur droit 22"/>
          <p:cNvSpPr/>
          <p:nvPr/>
        </p:nvSpPr>
        <p:spPr>
          <a:xfrm>
            <a:off x="23953319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90" name="ZoneTexte 27"/>
          <p:cNvSpPr txBox="1"/>
          <p:nvPr/>
        </p:nvSpPr>
        <p:spPr>
          <a:xfrm>
            <a:off x="23836658" y="4693661"/>
            <a:ext cx="163709" cy="4699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7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91" name="Connecteur droit 30"/>
          <p:cNvSpPr/>
          <p:nvPr/>
        </p:nvSpPr>
        <p:spPr>
          <a:xfrm>
            <a:off x="19014293" y="4647615"/>
            <a:ext cx="4919736" cy="1"/>
          </a:xfrm>
          <a:prstGeom prst="line">
            <a:avLst/>
          </a:prstGeom>
          <a:ln w="25400">
            <a:solidFill>
              <a:schemeClr val="accent2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92" name="Connecteur droit 31"/>
          <p:cNvSpPr/>
          <p:nvPr/>
        </p:nvSpPr>
        <p:spPr>
          <a:xfrm>
            <a:off x="19028262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93" name="Connecteur droit 32"/>
          <p:cNvSpPr/>
          <p:nvPr/>
        </p:nvSpPr>
        <p:spPr>
          <a:xfrm>
            <a:off x="23941959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94" name="ZoneTexte 36"/>
          <p:cNvSpPr txBox="1"/>
          <p:nvPr/>
        </p:nvSpPr>
        <p:spPr>
          <a:xfrm>
            <a:off x="23834618" y="6596379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95" name="Connecteur droit 39"/>
          <p:cNvSpPr/>
          <p:nvPr/>
        </p:nvSpPr>
        <p:spPr>
          <a:xfrm>
            <a:off x="19014293" y="6550333"/>
            <a:ext cx="4919736" cy="1"/>
          </a:xfrm>
          <a:prstGeom prst="line">
            <a:avLst/>
          </a:prstGeom>
          <a:ln w="25400">
            <a:solidFill>
              <a:schemeClr val="accent2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96" name="Connecteur droit 40"/>
          <p:cNvSpPr/>
          <p:nvPr/>
        </p:nvSpPr>
        <p:spPr>
          <a:xfrm>
            <a:off x="19026222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97" name="Connecteur droit 41"/>
          <p:cNvSpPr/>
          <p:nvPr/>
        </p:nvSpPr>
        <p:spPr>
          <a:xfrm>
            <a:off x="23939919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98" name="ZoneTexte 43"/>
          <p:cNvSpPr txBox="1"/>
          <p:nvPr/>
        </p:nvSpPr>
        <p:spPr>
          <a:xfrm>
            <a:off x="23823259" y="8546110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99" name="Connecteur droit 46"/>
          <p:cNvSpPr/>
          <p:nvPr/>
        </p:nvSpPr>
        <p:spPr>
          <a:xfrm>
            <a:off x="19014293" y="8500064"/>
            <a:ext cx="4919736" cy="1"/>
          </a:xfrm>
          <a:prstGeom prst="line">
            <a:avLst/>
          </a:prstGeom>
          <a:ln w="25400">
            <a:solidFill>
              <a:schemeClr val="accent2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00" name="Connecteur droit 47"/>
          <p:cNvSpPr/>
          <p:nvPr/>
        </p:nvSpPr>
        <p:spPr>
          <a:xfrm>
            <a:off x="19014863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01" name="Connecteur droit 48"/>
          <p:cNvSpPr/>
          <p:nvPr/>
        </p:nvSpPr>
        <p:spPr>
          <a:xfrm>
            <a:off x="23928560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02" name="ZoneTexte 52"/>
          <p:cNvSpPr txBox="1"/>
          <p:nvPr/>
        </p:nvSpPr>
        <p:spPr>
          <a:xfrm>
            <a:off x="23821215" y="10448827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103" name="Connecteur droit 55"/>
          <p:cNvSpPr/>
          <p:nvPr/>
        </p:nvSpPr>
        <p:spPr>
          <a:xfrm>
            <a:off x="19014293" y="10402781"/>
            <a:ext cx="4919736" cy="1"/>
          </a:xfrm>
          <a:prstGeom prst="line">
            <a:avLst/>
          </a:prstGeom>
          <a:ln w="25400">
            <a:solidFill>
              <a:schemeClr val="accent2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04" name="Connecteur droit 56"/>
          <p:cNvSpPr/>
          <p:nvPr/>
        </p:nvSpPr>
        <p:spPr>
          <a:xfrm>
            <a:off x="19012819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05" name="Connecteur droit 57"/>
          <p:cNvSpPr/>
          <p:nvPr/>
        </p:nvSpPr>
        <p:spPr>
          <a:xfrm>
            <a:off x="23926516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06" name="Connecteur droit 62"/>
          <p:cNvSpPr/>
          <p:nvPr/>
        </p:nvSpPr>
        <p:spPr>
          <a:xfrm>
            <a:off x="19014293" y="12352511"/>
            <a:ext cx="4919736" cy="1"/>
          </a:xfrm>
          <a:prstGeom prst="line">
            <a:avLst/>
          </a:prstGeom>
          <a:ln w="25400">
            <a:solidFill>
              <a:schemeClr val="accent2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07" name="Connecteur droit 63"/>
          <p:cNvSpPr/>
          <p:nvPr/>
        </p:nvSpPr>
        <p:spPr>
          <a:xfrm>
            <a:off x="19001462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08" name="Connecteur droit 64"/>
          <p:cNvSpPr/>
          <p:nvPr/>
        </p:nvSpPr>
        <p:spPr>
          <a:xfrm>
            <a:off x="23927859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09" name="ZoneTexte 23"/>
          <p:cNvSpPr txBox="1"/>
          <p:nvPr/>
        </p:nvSpPr>
        <p:spPr>
          <a:xfrm>
            <a:off x="18976554" y="6694194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110" name="ZoneTexte 23"/>
          <p:cNvSpPr txBox="1"/>
          <p:nvPr/>
        </p:nvSpPr>
        <p:spPr>
          <a:xfrm>
            <a:off x="18976554" y="8690634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111" name="ZoneTexte 23"/>
          <p:cNvSpPr txBox="1"/>
          <p:nvPr/>
        </p:nvSpPr>
        <p:spPr>
          <a:xfrm>
            <a:off x="18976554" y="10516172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112" name="ZoneTexte 23"/>
          <p:cNvSpPr txBox="1"/>
          <p:nvPr/>
        </p:nvSpPr>
        <p:spPr>
          <a:xfrm>
            <a:off x="18986582" y="12449122"/>
            <a:ext cx="172455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113" name="ZoneTexte 23"/>
          <p:cNvSpPr txBox="1"/>
          <p:nvPr/>
        </p:nvSpPr>
        <p:spPr>
          <a:xfrm>
            <a:off x="23763768" y="12449122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114" name="ZoneTexte 23"/>
          <p:cNvSpPr txBox="1"/>
          <p:nvPr/>
        </p:nvSpPr>
        <p:spPr>
          <a:xfrm>
            <a:off x="23739008" y="1052188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115" name="ZoneTexte 23"/>
          <p:cNvSpPr txBox="1"/>
          <p:nvPr/>
        </p:nvSpPr>
        <p:spPr>
          <a:xfrm>
            <a:off x="23739008" y="865315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116" name="ZoneTexte 23"/>
          <p:cNvSpPr txBox="1"/>
          <p:nvPr/>
        </p:nvSpPr>
        <p:spPr>
          <a:xfrm>
            <a:off x="23739008" y="669735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ERSONA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ZoneTexte 23"/>
          <p:cNvSpPr txBox="1"/>
          <p:nvPr/>
        </p:nvSpPr>
        <p:spPr>
          <a:xfrm>
            <a:off x="18989254" y="4474234"/>
            <a:ext cx="192511" cy="762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125" name="Title Text"/>
          <p:cNvSpPr txBox="1"/>
          <p:nvPr>
            <p:ph type="title"/>
          </p:nvPr>
        </p:nvSpPr>
        <p:spPr>
          <a:xfrm>
            <a:off x="-1" y="-10457"/>
            <a:ext cx="24410720" cy="1368823"/>
          </a:xfrm>
          <a:prstGeom prst="rect">
            <a:avLst/>
          </a:prstGeom>
          <a:solidFill>
            <a:schemeClr val="accent5">
              <a:lumOff val="12058"/>
            </a:schemeClr>
          </a:solidFill>
          <a:ln w="12700"/>
        </p:spPr>
        <p:txBody>
          <a:bodyPr lIns="0" tIns="0" rIns="0" bIns="0"/>
          <a:lstStyle>
            <a:lvl1pPr indent="359999">
              <a:defRPr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6" name="Body Level One…"/>
          <p:cNvSpPr txBox="1"/>
          <p:nvPr>
            <p:ph type="body" sz="quarter" idx="1"/>
          </p:nvPr>
        </p:nvSpPr>
        <p:spPr>
          <a:xfrm>
            <a:off x="396307" y="10244810"/>
            <a:ext cx="5035972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  <a:lvl2pPr marL="0" indent="457189">
              <a:buSzTx/>
              <a:buFontTx/>
              <a:buNone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2pPr>
            <a:lvl3pPr marL="1325879" indent="-411479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3pPr>
            <a:lvl4pPr marL="1828800" indent="-457200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4pPr>
            <a:lvl5pPr marL="2286000" indent="-457200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7" name="Rectangle 7"/>
          <p:cNvSpPr/>
          <p:nvPr/>
        </p:nvSpPr>
        <p:spPr>
          <a:xfrm>
            <a:off x="6032131" y="1905157"/>
            <a:ext cx="151195" cy="10841256"/>
          </a:xfrm>
          <a:prstGeom prst="rect">
            <a:avLst/>
          </a:prstGeom>
          <a:solidFill>
            <a:schemeClr val="accent5">
              <a:lumOff val="12058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8" name="Rectangle 8"/>
          <p:cNvSpPr/>
          <p:nvPr/>
        </p:nvSpPr>
        <p:spPr>
          <a:xfrm>
            <a:off x="18520384" y="1905157"/>
            <a:ext cx="151195" cy="10841256"/>
          </a:xfrm>
          <a:prstGeom prst="rect">
            <a:avLst/>
          </a:prstGeom>
          <a:solidFill>
            <a:schemeClr val="accent5">
              <a:lumOff val="12058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9" name="ZoneTexte 24"/>
          <p:cNvSpPr txBox="1"/>
          <p:nvPr/>
        </p:nvSpPr>
        <p:spPr>
          <a:xfrm>
            <a:off x="23848018" y="2743931"/>
            <a:ext cx="163709" cy="4699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7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130" name="ZoneTexte 23"/>
          <p:cNvSpPr txBox="1"/>
          <p:nvPr/>
        </p:nvSpPr>
        <p:spPr>
          <a:xfrm>
            <a:off x="18976554" y="2487035"/>
            <a:ext cx="192511" cy="762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131" name="Connecteur droit 16"/>
          <p:cNvSpPr/>
          <p:nvPr/>
        </p:nvSpPr>
        <p:spPr>
          <a:xfrm>
            <a:off x="19014293" y="2697885"/>
            <a:ext cx="4919736" cy="1"/>
          </a:xfrm>
          <a:prstGeom prst="line">
            <a:avLst/>
          </a:prstGeom>
          <a:ln w="25400">
            <a:solidFill>
              <a:schemeClr val="accent5">
                <a:lumOff val="1205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32" name="Connecteur droit 17"/>
          <p:cNvSpPr/>
          <p:nvPr/>
        </p:nvSpPr>
        <p:spPr>
          <a:xfrm>
            <a:off x="19026922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33" name="Connecteur droit 22"/>
          <p:cNvSpPr/>
          <p:nvPr/>
        </p:nvSpPr>
        <p:spPr>
          <a:xfrm>
            <a:off x="23953319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34" name="ZoneTexte 27"/>
          <p:cNvSpPr txBox="1"/>
          <p:nvPr/>
        </p:nvSpPr>
        <p:spPr>
          <a:xfrm>
            <a:off x="23836658" y="4693661"/>
            <a:ext cx="163709" cy="4699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7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135" name="Connecteur droit 30"/>
          <p:cNvSpPr/>
          <p:nvPr/>
        </p:nvSpPr>
        <p:spPr>
          <a:xfrm>
            <a:off x="19014293" y="4647615"/>
            <a:ext cx="4919736" cy="1"/>
          </a:xfrm>
          <a:prstGeom prst="line">
            <a:avLst/>
          </a:prstGeom>
          <a:ln w="25400">
            <a:solidFill>
              <a:schemeClr val="accent5">
                <a:lumOff val="1205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36" name="Connecteur droit 31"/>
          <p:cNvSpPr/>
          <p:nvPr/>
        </p:nvSpPr>
        <p:spPr>
          <a:xfrm>
            <a:off x="19028262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37" name="Connecteur droit 32"/>
          <p:cNvSpPr/>
          <p:nvPr/>
        </p:nvSpPr>
        <p:spPr>
          <a:xfrm>
            <a:off x="23941959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38" name="ZoneTexte 36"/>
          <p:cNvSpPr txBox="1"/>
          <p:nvPr/>
        </p:nvSpPr>
        <p:spPr>
          <a:xfrm>
            <a:off x="23834618" y="6596379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139" name="Connecteur droit 39"/>
          <p:cNvSpPr/>
          <p:nvPr/>
        </p:nvSpPr>
        <p:spPr>
          <a:xfrm>
            <a:off x="19014293" y="6550333"/>
            <a:ext cx="4919736" cy="1"/>
          </a:xfrm>
          <a:prstGeom prst="line">
            <a:avLst/>
          </a:prstGeom>
          <a:ln w="25400">
            <a:solidFill>
              <a:schemeClr val="accent5">
                <a:lumOff val="1205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40" name="Connecteur droit 40"/>
          <p:cNvSpPr/>
          <p:nvPr/>
        </p:nvSpPr>
        <p:spPr>
          <a:xfrm>
            <a:off x="19026222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41" name="Connecteur droit 41"/>
          <p:cNvSpPr/>
          <p:nvPr/>
        </p:nvSpPr>
        <p:spPr>
          <a:xfrm>
            <a:off x="23939919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42" name="ZoneTexte 43"/>
          <p:cNvSpPr txBox="1"/>
          <p:nvPr/>
        </p:nvSpPr>
        <p:spPr>
          <a:xfrm>
            <a:off x="23823259" y="8546110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143" name="Connecteur droit 46"/>
          <p:cNvSpPr/>
          <p:nvPr/>
        </p:nvSpPr>
        <p:spPr>
          <a:xfrm>
            <a:off x="19014293" y="8500064"/>
            <a:ext cx="4919736" cy="1"/>
          </a:xfrm>
          <a:prstGeom prst="line">
            <a:avLst/>
          </a:prstGeom>
          <a:ln w="25400">
            <a:solidFill>
              <a:schemeClr val="accent5">
                <a:lumOff val="1205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44" name="Connecteur droit 47"/>
          <p:cNvSpPr/>
          <p:nvPr/>
        </p:nvSpPr>
        <p:spPr>
          <a:xfrm>
            <a:off x="19014863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45" name="Connecteur droit 48"/>
          <p:cNvSpPr/>
          <p:nvPr/>
        </p:nvSpPr>
        <p:spPr>
          <a:xfrm>
            <a:off x="23928560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46" name="ZoneTexte 52"/>
          <p:cNvSpPr txBox="1"/>
          <p:nvPr/>
        </p:nvSpPr>
        <p:spPr>
          <a:xfrm>
            <a:off x="23821215" y="10448827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147" name="Connecteur droit 55"/>
          <p:cNvSpPr/>
          <p:nvPr/>
        </p:nvSpPr>
        <p:spPr>
          <a:xfrm>
            <a:off x="19014293" y="10402781"/>
            <a:ext cx="4919736" cy="1"/>
          </a:xfrm>
          <a:prstGeom prst="line">
            <a:avLst/>
          </a:prstGeom>
          <a:ln w="25400">
            <a:solidFill>
              <a:schemeClr val="accent5">
                <a:lumOff val="1205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48" name="Connecteur droit 56"/>
          <p:cNvSpPr/>
          <p:nvPr/>
        </p:nvSpPr>
        <p:spPr>
          <a:xfrm>
            <a:off x="19012819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49" name="Connecteur droit 57"/>
          <p:cNvSpPr/>
          <p:nvPr/>
        </p:nvSpPr>
        <p:spPr>
          <a:xfrm>
            <a:off x="23926516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50" name="Connecteur droit 62"/>
          <p:cNvSpPr/>
          <p:nvPr/>
        </p:nvSpPr>
        <p:spPr>
          <a:xfrm>
            <a:off x="19014293" y="12352511"/>
            <a:ext cx="4919736" cy="1"/>
          </a:xfrm>
          <a:prstGeom prst="line">
            <a:avLst/>
          </a:prstGeom>
          <a:ln w="25400">
            <a:solidFill>
              <a:schemeClr val="accent5">
                <a:lumOff val="1205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51" name="Connecteur droit 63"/>
          <p:cNvSpPr/>
          <p:nvPr/>
        </p:nvSpPr>
        <p:spPr>
          <a:xfrm>
            <a:off x="19001462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52" name="Connecteur droit 64"/>
          <p:cNvSpPr/>
          <p:nvPr/>
        </p:nvSpPr>
        <p:spPr>
          <a:xfrm>
            <a:off x="23927859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53" name="ZoneTexte 23"/>
          <p:cNvSpPr txBox="1"/>
          <p:nvPr/>
        </p:nvSpPr>
        <p:spPr>
          <a:xfrm>
            <a:off x="18976554" y="6694194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154" name="ZoneTexte 23"/>
          <p:cNvSpPr txBox="1"/>
          <p:nvPr/>
        </p:nvSpPr>
        <p:spPr>
          <a:xfrm>
            <a:off x="18976554" y="8690634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155" name="ZoneTexte 23"/>
          <p:cNvSpPr txBox="1"/>
          <p:nvPr/>
        </p:nvSpPr>
        <p:spPr>
          <a:xfrm>
            <a:off x="18976554" y="10516172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156" name="ZoneTexte 23"/>
          <p:cNvSpPr txBox="1"/>
          <p:nvPr/>
        </p:nvSpPr>
        <p:spPr>
          <a:xfrm>
            <a:off x="18986582" y="12449122"/>
            <a:ext cx="172455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157" name="ZoneTexte 23"/>
          <p:cNvSpPr txBox="1"/>
          <p:nvPr/>
        </p:nvSpPr>
        <p:spPr>
          <a:xfrm>
            <a:off x="23763768" y="12449122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158" name="ZoneTexte 23"/>
          <p:cNvSpPr txBox="1"/>
          <p:nvPr/>
        </p:nvSpPr>
        <p:spPr>
          <a:xfrm>
            <a:off x="23739008" y="1052188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159" name="ZoneTexte 23"/>
          <p:cNvSpPr txBox="1"/>
          <p:nvPr/>
        </p:nvSpPr>
        <p:spPr>
          <a:xfrm>
            <a:off x="23739008" y="865315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160" name="ZoneTexte 23"/>
          <p:cNvSpPr txBox="1"/>
          <p:nvPr/>
        </p:nvSpPr>
        <p:spPr>
          <a:xfrm>
            <a:off x="23739008" y="669735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161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ERSONA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ZoneTexte 23"/>
          <p:cNvSpPr txBox="1"/>
          <p:nvPr/>
        </p:nvSpPr>
        <p:spPr>
          <a:xfrm>
            <a:off x="18989254" y="4474234"/>
            <a:ext cx="192511" cy="762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169" name="Title Text"/>
          <p:cNvSpPr txBox="1"/>
          <p:nvPr>
            <p:ph type="title"/>
          </p:nvPr>
        </p:nvSpPr>
        <p:spPr>
          <a:xfrm>
            <a:off x="-1" y="-10457"/>
            <a:ext cx="24410720" cy="1368823"/>
          </a:xfrm>
          <a:prstGeom prst="rect">
            <a:avLst/>
          </a:prstGeom>
          <a:solidFill>
            <a:schemeClr val="accent6">
              <a:lumOff val="-9568"/>
            </a:schemeClr>
          </a:solidFill>
          <a:ln w="12700"/>
        </p:spPr>
        <p:txBody>
          <a:bodyPr lIns="0" tIns="0" rIns="0" bIns="0"/>
          <a:lstStyle>
            <a:lvl1pPr indent="359999">
              <a:defRPr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0" name="Body Level One…"/>
          <p:cNvSpPr txBox="1"/>
          <p:nvPr>
            <p:ph type="body" sz="quarter" idx="1"/>
          </p:nvPr>
        </p:nvSpPr>
        <p:spPr>
          <a:xfrm>
            <a:off x="396307" y="10244810"/>
            <a:ext cx="5035972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  <a:lvl2pPr marL="0" indent="457189">
              <a:buSzTx/>
              <a:buFontTx/>
              <a:buNone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2pPr>
            <a:lvl3pPr marL="1325879" indent="-411479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3pPr>
            <a:lvl4pPr marL="1828800" indent="-457200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4pPr>
            <a:lvl5pPr marL="2286000" indent="-457200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1" name="Rectangle 7"/>
          <p:cNvSpPr/>
          <p:nvPr/>
        </p:nvSpPr>
        <p:spPr>
          <a:xfrm>
            <a:off x="6032131" y="1905157"/>
            <a:ext cx="151195" cy="10841256"/>
          </a:xfrm>
          <a:prstGeom prst="rect">
            <a:avLst/>
          </a:prstGeom>
          <a:solidFill>
            <a:schemeClr val="accent6">
              <a:lumOff val="-9568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2" name="Rectangle 8"/>
          <p:cNvSpPr/>
          <p:nvPr/>
        </p:nvSpPr>
        <p:spPr>
          <a:xfrm>
            <a:off x="18520384" y="1905157"/>
            <a:ext cx="151195" cy="10841256"/>
          </a:xfrm>
          <a:prstGeom prst="rect">
            <a:avLst/>
          </a:prstGeom>
          <a:solidFill>
            <a:schemeClr val="accent6">
              <a:lumOff val="-9568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3" name="ZoneTexte 24"/>
          <p:cNvSpPr txBox="1"/>
          <p:nvPr/>
        </p:nvSpPr>
        <p:spPr>
          <a:xfrm>
            <a:off x="23848018" y="2743931"/>
            <a:ext cx="163709" cy="4699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7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174" name="ZoneTexte 23"/>
          <p:cNvSpPr txBox="1"/>
          <p:nvPr/>
        </p:nvSpPr>
        <p:spPr>
          <a:xfrm>
            <a:off x="18976554" y="2487035"/>
            <a:ext cx="192511" cy="762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175" name="Connecteur droit 16"/>
          <p:cNvSpPr/>
          <p:nvPr/>
        </p:nvSpPr>
        <p:spPr>
          <a:xfrm>
            <a:off x="19014293" y="2697885"/>
            <a:ext cx="4919736" cy="1"/>
          </a:xfrm>
          <a:prstGeom prst="line">
            <a:avLst/>
          </a:prstGeom>
          <a:ln w="38100">
            <a:solidFill>
              <a:schemeClr val="accent6">
                <a:lumOff val="-956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76" name="Connecteur droit 17"/>
          <p:cNvSpPr/>
          <p:nvPr/>
        </p:nvSpPr>
        <p:spPr>
          <a:xfrm>
            <a:off x="19026922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77" name="Connecteur droit 22"/>
          <p:cNvSpPr/>
          <p:nvPr/>
        </p:nvSpPr>
        <p:spPr>
          <a:xfrm>
            <a:off x="23953319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78" name="ZoneTexte 27"/>
          <p:cNvSpPr txBox="1"/>
          <p:nvPr/>
        </p:nvSpPr>
        <p:spPr>
          <a:xfrm>
            <a:off x="23836658" y="4693661"/>
            <a:ext cx="163709" cy="4699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7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179" name="Connecteur droit 30"/>
          <p:cNvSpPr/>
          <p:nvPr/>
        </p:nvSpPr>
        <p:spPr>
          <a:xfrm>
            <a:off x="19014293" y="4647615"/>
            <a:ext cx="4919736" cy="1"/>
          </a:xfrm>
          <a:prstGeom prst="line">
            <a:avLst/>
          </a:prstGeom>
          <a:ln w="38100">
            <a:solidFill>
              <a:schemeClr val="accent6">
                <a:lumOff val="-956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80" name="Connecteur droit 31"/>
          <p:cNvSpPr/>
          <p:nvPr/>
        </p:nvSpPr>
        <p:spPr>
          <a:xfrm>
            <a:off x="19028262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81" name="Connecteur droit 32"/>
          <p:cNvSpPr/>
          <p:nvPr/>
        </p:nvSpPr>
        <p:spPr>
          <a:xfrm>
            <a:off x="23941959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82" name="ZoneTexte 36"/>
          <p:cNvSpPr txBox="1"/>
          <p:nvPr/>
        </p:nvSpPr>
        <p:spPr>
          <a:xfrm>
            <a:off x="23834618" y="6596379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183" name="Connecteur droit 39"/>
          <p:cNvSpPr/>
          <p:nvPr/>
        </p:nvSpPr>
        <p:spPr>
          <a:xfrm>
            <a:off x="19014293" y="6550333"/>
            <a:ext cx="4919736" cy="1"/>
          </a:xfrm>
          <a:prstGeom prst="line">
            <a:avLst/>
          </a:prstGeom>
          <a:ln w="38100">
            <a:solidFill>
              <a:schemeClr val="accent6">
                <a:lumOff val="-956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84" name="Connecteur droit 40"/>
          <p:cNvSpPr/>
          <p:nvPr/>
        </p:nvSpPr>
        <p:spPr>
          <a:xfrm>
            <a:off x="19026222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85" name="Connecteur droit 41"/>
          <p:cNvSpPr/>
          <p:nvPr/>
        </p:nvSpPr>
        <p:spPr>
          <a:xfrm>
            <a:off x="23939919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86" name="ZoneTexte 43"/>
          <p:cNvSpPr txBox="1"/>
          <p:nvPr/>
        </p:nvSpPr>
        <p:spPr>
          <a:xfrm>
            <a:off x="23823259" y="8546110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187" name="Connecteur droit 46"/>
          <p:cNvSpPr/>
          <p:nvPr/>
        </p:nvSpPr>
        <p:spPr>
          <a:xfrm>
            <a:off x="19014293" y="8500064"/>
            <a:ext cx="4919736" cy="1"/>
          </a:xfrm>
          <a:prstGeom prst="line">
            <a:avLst/>
          </a:prstGeom>
          <a:ln w="38100">
            <a:solidFill>
              <a:schemeClr val="accent6">
                <a:lumOff val="-956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88" name="Connecteur droit 47"/>
          <p:cNvSpPr/>
          <p:nvPr/>
        </p:nvSpPr>
        <p:spPr>
          <a:xfrm>
            <a:off x="19014863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89" name="Connecteur droit 48"/>
          <p:cNvSpPr/>
          <p:nvPr/>
        </p:nvSpPr>
        <p:spPr>
          <a:xfrm>
            <a:off x="23928560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90" name="ZoneTexte 52"/>
          <p:cNvSpPr txBox="1"/>
          <p:nvPr/>
        </p:nvSpPr>
        <p:spPr>
          <a:xfrm>
            <a:off x="23821215" y="10448827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191" name="Connecteur droit 55"/>
          <p:cNvSpPr/>
          <p:nvPr/>
        </p:nvSpPr>
        <p:spPr>
          <a:xfrm>
            <a:off x="19014293" y="10402781"/>
            <a:ext cx="4919736" cy="1"/>
          </a:xfrm>
          <a:prstGeom prst="line">
            <a:avLst/>
          </a:prstGeom>
          <a:ln w="38100">
            <a:solidFill>
              <a:schemeClr val="accent6">
                <a:lumOff val="-956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92" name="Connecteur droit 56"/>
          <p:cNvSpPr/>
          <p:nvPr/>
        </p:nvSpPr>
        <p:spPr>
          <a:xfrm>
            <a:off x="19012819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93" name="Connecteur droit 57"/>
          <p:cNvSpPr/>
          <p:nvPr/>
        </p:nvSpPr>
        <p:spPr>
          <a:xfrm>
            <a:off x="23926516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94" name="Connecteur droit 62"/>
          <p:cNvSpPr/>
          <p:nvPr/>
        </p:nvSpPr>
        <p:spPr>
          <a:xfrm>
            <a:off x="19014293" y="12352511"/>
            <a:ext cx="4919736" cy="1"/>
          </a:xfrm>
          <a:prstGeom prst="line">
            <a:avLst/>
          </a:prstGeom>
          <a:ln w="38100">
            <a:solidFill>
              <a:schemeClr val="accent6">
                <a:lumOff val="-9568"/>
              </a:schemeClr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95" name="Connecteur droit 63"/>
          <p:cNvSpPr/>
          <p:nvPr/>
        </p:nvSpPr>
        <p:spPr>
          <a:xfrm>
            <a:off x="19001462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96" name="Connecteur droit 64"/>
          <p:cNvSpPr/>
          <p:nvPr/>
        </p:nvSpPr>
        <p:spPr>
          <a:xfrm>
            <a:off x="23927859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197" name="ZoneTexte 23"/>
          <p:cNvSpPr txBox="1"/>
          <p:nvPr/>
        </p:nvSpPr>
        <p:spPr>
          <a:xfrm>
            <a:off x="18976554" y="6694194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198" name="ZoneTexte 23"/>
          <p:cNvSpPr txBox="1"/>
          <p:nvPr/>
        </p:nvSpPr>
        <p:spPr>
          <a:xfrm>
            <a:off x="18976554" y="8690634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199" name="ZoneTexte 23"/>
          <p:cNvSpPr txBox="1"/>
          <p:nvPr/>
        </p:nvSpPr>
        <p:spPr>
          <a:xfrm>
            <a:off x="18976554" y="10516172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200" name="ZoneTexte 23"/>
          <p:cNvSpPr txBox="1"/>
          <p:nvPr/>
        </p:nvSpPr>
        <p:spPr>
          <a:xfrm>
            <a:off x="18986582" y="12449122"/>
            <a:ext cx="172455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201" name="ZoneTexte 23"/>
          <p:cNvSpPr txBox="1"/>
          <p:nvPr/>
        </p:nvSpPr>
        <p:spPr>
          <a:xfrm>
            <a:off x="23763768" y="12449122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202" name="ZoneTexte 23"/>
          <p:cNvSpPr txBox="1"/>
          <p:nvPr/>
        </p:nvSpPr>
        <p:spPr>
          <a:xfrm>
            <a:off x="23739008" y="1052188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203" name="ZoneTexte 23"/>
          <p:cNvSpPr txBox="1"/>
          <p:nvPr/>
        </p:nvSpPr>
        <p:spPr>
          <a:xfrm>
            <a:off x="23739008" y="865315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204" name="ZoneTexte 23"/>
          <p:cNvSpPr txBox="1"/>
          <p:nvPr/>
        </p:nvSpPr>
        <p:spPr>
          <a:xfrm>
            <a:off x="23739008" y="669735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205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ERSONA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ZoneTexte 23"/>
          <p:cNvSpPr txBox="1"/>
          <p:nvPr/>
        </p:nvSpPr>
        <p:spPr>
          <a:xfrm>
            <a:off x="18989254" y="4474234"/>
            <a:ext cx="192511" cy="762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13" name="Title Text"/>
          <p:cNvSpPr txBox="1"/>
          <p:nvPr>
            <p:ph type="title"/>
          </p:nvPr>
        </p:nvSpPr>
        <p:spPr>
          <a:xfrm>
            <a:off x="-1" y="-10457"/>
            <a:ext cx="24410720" cy="1368823"/>
          </a:xfrm>
          <a:prstGeom prst="rect">
            <a:avLst/>
          </a:prstGeom>
          <a:solidFill>
            <a:srgbClr val="531B93"/>
          </a:solidFill>
          <a:ln w="12700"/>
        </p:spPr>
        <p:txBody>
          <a:bodyPr lIns="0" tIns="0" rIns="0" bIns="0"/>
          <a:lstStyle>
            <a:lvl1pPr indent="359999">
              <a:defRPr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4" name="Body Level One…"/>
          <p:cNvSpPr txBox="1"/>
          <p:nvPr>
            <p:ph type="body" sz="quarter" idx="1"/>
          </p:nvPr>
        </p:nvSpPr>
        <p:spPr>
          <a:xfrm>
            <a:off x="396307" y="10244810"/>
            <a:ext cx="5035972" cy="308710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  <a:lvl2pPr marL="0" indent="457189">
              <a:buSzTx/>
              <a:buFontTx/>
              <a:buNone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2pPr>
            <a:lvl3pPr marL="1325879" indent="-411479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3pPr>
            <a:lvl4pPr marL="1828800" indent="-457200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4pPr>
            <a:lvl5pPr marL="2286000" indent="-457200">
              <a:buFontTx/>
              <a:defRPr sz="3600">
                <a:solidFill>
                  <a:srgbClr val="262626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5" name="Rectangle 7"/>
          <p:cNvSpPr/>
          <p:nvPr/>
        </p:nvSpPr>
        <p:spPr>
          <a:xfrm>
            <a:off x="6032131" y="1905157"/>
            <a:ext cx="151195" cy="10841256"/>
          </a:xfrm>
          <a:prstGeom prst="rect">
            <a:avLst/>
          </a:prstGeom>
          <a:solidFill>
            <a:srgbClr val="531B93"/>
          </a:solidFill>
          <a:ln w="38100">
            <a:solidFill>
              <a:srgbClr val="531B93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16" name="Rectangle 8"/>
          <p:cNvSpPr/>
          <p:nvPr/>
        </p:nvSpPr>
        <p:spPr>
          <a:xfrm>
            <a:off x="18520384" y="1905157"/>
            <a:ext cx="151195" cy="10841256"/>
          </a:xfrm>
          <a:prstGeom prst="rect">
            <a:avLst/>
          </a:prstGeom>
          <a:solidFill>
            <a:srgbClr val="531B93"/>
          </a:solidFill>
          <a:ln w="38100">
            <a:solidFill>
              <a:srgbClr val="531B93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17" name="ZoneTexte 24"/>
          <p:cNvSpPr txBox="1"/>
          <p:nvPr/>
        </p:nvSpPr>
        <p:spPr>
          <a:xfrm>
            <a:off x="23848018" y="2743931"/>
            <a:ext cx="163709" cy="4699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7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18" name="ZoneTexte 23"/>
          <p:cNvSpPr txBox="1"/>
          <p:nvPr/>
        </p:nvSpPr>
        <p:spPr>
          <a:xfrm>
            <a:off x="18976554" y="2487035"/>
            <a:ext cx="192511" cy="762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rgbClr val="002060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19" name="Connecteur droit 16"/>
          <p:cNvSpPr/>
          <p:nvPr/>
        </p:nvSpPr>
        <p:spPr>
          <a:xfrm>
            <a:off x="19014293" y="2697885"/>
            <a:ext cx="4919736" cy="1"/>
          </a:xfrm>
          <a:prstGeom prst="line">
            <a:avLst/>
          </a:prstGeom>
          <a:ln w="38100">
            <a:solidFill>
              <a:srgbClr val="531B93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20" name="Connecteur droit 17"/>
          <p:cNvSpPr/>
          <p:nvPr/>
        </p:nvSpPr>
        <p:spPr>
          <a:xfrm>
            <a:off x="19026922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21" name="Connecteur droit 22"/>
          <p:cNvSpPr/>
          <p:nvPr/>
        </p:nvSpPr>
        <p:spPr>
          <a:xfrm>
            <a:off x="23953319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22" name="ZoneTexte 27"/>
          <p:cNvSpPr txBox="1"/>
          <p:nvPr/>
        </p:nvSpPr>
        <p:spPr>
          <a:xfrm>
            <a:off x="23836658" y="4693661"/>
            <a:ext cx="163709" cy="4699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7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23" name="Connecteur droit 30"/>
          <p:cNvSpPr/>
          <p:nvPr/>
        </p:nvSpPr>
        <p:spPr>
          <a:xfrm>
            <a:off x="19014293" y="4647615"/>
            <a:ext cx="4919736" cy="1"/>
          </a:xfrm>
          <a:prstGeom prst="line">
            <a:avLst/>
          </a:prstGeom>
          <a:ln w="38100">
            <a:solidFill>
              <a:srgbClr val="531B93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24" name="Connecteur droit 31"/>
          <p:cNvSpPr/>
          <p:nvPr/>
        </p:nvSpPr>
        <p:spPr>
          <a:xfrm>
            <a:off x="19028262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25" name="Connecteur droit 32"/>
          <p:cNvSpPr/>
          <p:nvPr/>
        </p:nvSpPr>
        <p:spPr>
          <a:xfrm>
            <a:off x="23941959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26" name="ZoneTexte 36"/>
          <p:cNvSpPr txBox="1"/>
          <p:nvPr/>
        </p:nvSpPr>
        <p:spPr>
          <a:xfrm>
            <a:off x="23834618" y="6596379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27" name="Connecteur droit 39"/>
          <p:cNvSpPr/>
          <p:nvPr/>
        </p:nvSpPr>
        <p:spPr>
          <a:xfrm>
            <a:off x="19014293" y="6550333"/>
            <a:ext cx="4919736" cy="1"/>
          </a:xfrm>
          <a:prstGeom prst="line">
            <a:avLst/>
          </a:prstGeom>
          <a:ln w="38100">
            <a:solidFill>
              <a:srgbClr val="531B93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28" name="Connecteur droit 40"/>
          <p:cNvSpPr/>
          <p:nvPr/>
        </p:nvSpPr>
        <p:spPr>
          <a:xfrm>
            <a:off x="19026222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29" name="Connecteur droit 41"/>
          <p:cNvSpPr/>
          <p:nvPr/>
        </p:nvSpPr>
        <p:spPr>
          <a:xfrm>
            <a:off x="23939919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30" name="ZoneTexte 43"/>
          <p:cNvSpPr txBox="1"/>
          <p:nvPr/>
        </p:nvSpPr>
        <p:spPr>
          <a:xfrm>
            <a:off x="23823259" y="8546110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31" name="Connecteur droit 46"/>
          <p:cNvSpPr/>
          <p:nvPr/>
        </p:nvSpPr>
        <p:spPr>
          <a:xfrm>
            <a:off x="19014293" y="8500064"/>
            <a:ext cx="4919736" cy="1"/>
          </a:xfrm>
          <a:prstGeom prst="line">
            <a:avLst/>
          </a:prstGeom>
          <a:ln w="38100">
            <a:solidFill>
              <a:srgbClr val="531B93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32" name="Connecteur droit 47"/>
          <p:cNvSpPr/>
          <p:nvPr/>
        </p:nvSpPr>
        <p:spPr>
          <a:xfrm>
            <a:off x="19014863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33" name="Connecteur droit 48"/>
          <p:cNvSpPr/>
          <p:nvPr/>
        </p:nvSpPr>
        <p:spPr>
          <a:xfrm>
            <a:off x="23928560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34" name="ZoneTexte 52"/>
          <p:cNvSpPr txBox="1"/>
          <p:nvPr/>
        </p:nvSpPr>
        <p:spPr>
          <a:xfrm>
            <a:off x="23821215" y="10448827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35" name="Connecteur droit 55"/>
          <p:cNvSpPr/>
          <p:nvPr/>
        </p:nvSpPr>
        <p:spPr>
          <a:xfrm>
            <a:off x="19014293" y="10402781"/>
            <a:ext cx="4919736" cy="1"/>
          </a:xfrm>
          <a:prstGeom prst="line">
            <a:avLst/>
          </a:prstGeom>
          <a:ln w="38100">
            <a:solidFill>
              <a:srgbClr val="531B93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36" name="Connecteur droit 56"/>
          <p:cNvSpPr/>
          <p:nvPr/>
        </p:nvSpPr>
        <p:spPr>
          <a:xfrm>
            <a:off x="19012819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37" name="Connecteur droit 57"/>
          <p:cNvSpPr/>
          <p:nvPr/>
        </p:nvSpPr>
        <p:spPr>
          <a:xfrm>
            <a:off x="23926516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38" name="Connecteur droit 62"/>
          <p:cNvSpPr/>
          <p:nvPr/>
        </p:nvSpPr>
        <p:spPr>
          <a:xfrm>
            <a:off x="19014293" y="12352511"/>
            <a:ext cx="4919736" cy="1"/>
          </a:xfrm>
          <a:prstGeom prst="line">
            <a:avLst/>
          </a:prstGeom>
          <a:ln w="38100">
            <a:solidFill>
              <a:srgbClr val="531B93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39" name="Connecteur droit 63"/>
          <p:cNvSpPr/>
          <p:nvPr/>
        </p:nvSpPr>
        <p:spPr>
          <a:xfrm>
            <a:off x="19001462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40" name="Connecteur droit 64"/>
          <p:cNvSpPr/>
          <p:nvPr/>
        </p:nvSpPr>
        <p:spPr>
          <a:xfrm>
            <a:off x="23927859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41" name="ZoneTexte 23"/>
          <p:cNvSpPr txBox="1"/>
          <p:nvPr/>
        </p:nvSpPr>
        <p:spPr>
          <a:xfrm>
            <a:off x="18976554" y="6694194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242" name="ZoneTexte 23"/>
          <p:cNvSpPr txBox="1"/>
          <p:nvPr/>
        </p:nvSpPr>
        <p:spPr>
          <a:xfrm>
            <a:off x="18976554" y="8690634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243" name="ZoneTexte 23"/>
          <p:cNvSpPr txBox="1"/>
          <p:nvPr/>
        </p:nvSpPr>
        <p:spPr>
          <a:xfrm>
            <a:off x="18976554" y="10516172"/>
            <a:ext cx="172456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244" name="ZoneTexte 23"/>
          <p:cNvSpPr txBox="1"/>
          <p:nvPr/>
        </p:nvSpPr>
        <p:spPr>
          <a:xfrm>
            <a:off x="18986582" y="12449122"/>
            <a:ext cx="172455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245" name="ZoneTexte 23"/>
          <p:cNvSpPr txBox="1"/>
          <p:nvPr/>
        </p:nvSpPr>
        <p:spPr>
          <a:xfrm>
            <a:off x="23763768" y="12449122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246" name="ZoneTexte 23"/>
          <p:cNvSpPr txBox="1"/>
          <p:nvPr/>
        </p:nvSpPr>
        <p:spPr>
          <a:xfrm>
            <a:off x="23739008" y="1052188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247" name="ZoneTexte 23"/>
          <p:cNvSpPr txBox="1"/>
          <p:nvPr/>
        </p:nvSpPr>
        <p:spPr>
          <a:xfrm>
            <a:off x="23739008" y="865315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248" name="ZoneTexte 23"/>
          <p:cNvSpPr txBox="1"/>
          <p:nvPr/>
        </p:nvSpPr>
        <p:spPr>
          <a:xfrm>
            <a:off x="23739008" y="6697351"/>
            <a:ext cx="332210" cy="3810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249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ERSONA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itle Text"/>
          <p:cNvSpPr txBox="1"/>
          <p:nvPr>
            <p:ph type="title"/>
          </p:nvPr>
        </p:nvSpPr>
        <p:spPr>
          <a:xfrm>
            <a:off x="192356" y="141944"/>
            <a:ext cx="23999288" cy="1368822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</a:ln>
        </p:spPr>
        <p:txBody>
          <a:bodyPr lIns="0" tIns="0" rIns="0" bIns="0"/>
          <a:lstStyle>
            <a:lvl1pPr indent="359999">
              <a:defRPr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7" name="Rectangle 7"/>
          <p:cNvSpPr/>
          <p:nvPr/>
        </p:nvSpPr>
        <p:spPr>
          <a:xfrm>
            <a:off x="5740031" y="1905157"/>
            <a:ext cx="161622" cy="1158892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58" name="Rectangle 8"/>
          <p:cNvSpPr/>
          <p:nvPr/>
        </p:nvSpPr>
        <p:spPr>
          <a:xfrm>
            <a:off x="17097984" y="1905157"/>
            <a:ext cx="161622" cy="1158892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59" name="ZoneTexte 24"/>
          <p:cNvSpPr txBox="1"/>
          <p:nvPr/>
        </p:nvSpPr>
        <p:spPr>
          <a:xfrm>
            <a:off x="23682918" y="2743931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60" name="ZoneTexte 23"/>
          <p:cNvSpPr txBox="1"/>
          <p:nvPr/>
        </p:nvSpPr>
        <p:spPr>
          <a:xfrm>
            <a:off x="17439854" y="2690235"/>
            <a:ext cx="127001" cy="3302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61" name="Connecteur droit 16"/>
          <p:cNvSpPr/>
          <p:nvPr/>
        </p:nvSpPr>
        <p:spPr>
          <a:xfrm>
            <a:off x="17514354" y="2697885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62" name="Connecteur droit 17"/>
          <p:cNvSpPr/>
          <p:nvPr/>
        </p:nvSpPr>
        <p:spPr>
          <a:xfrm>
            <a:off x="17515622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63" name="Connecteur droit 22"/>
          <p:cNvSpPr/>
          <p:nvPr/>
        </p:nvSpPr>
        <p:spPr>
          <a:xfrm>
            <a:off x="23788219" y="256670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64" name="ZoneTexte 27"/>
          <p:cNvSpPr txBox="1"/>
          <p:nvPr/>
        </p:nvSpPr>
        <p:spPr>
          <a:xfrm>
            <a:off x="23671558" y="4693661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65" name="ZoneTexte 28"/>
          <p:cNvSpPr txBox="1"/>
          <p:nvPr/>
        </p:nvSpPr>
        <p:spPr>
          <a:xfrm>
            <a:off x="17428494" y="4639965"/>
            <a:ext cx="127001" cy="3302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66" name="Connecteur droit 30"/>
          <p:cNvSpPr/>
          <p:nvPr/>
        </p:nvSpPr>
        <p:spPr>
          <a:xfrm>
            <a:off x="17502993" y="4647615"/>
            <a:ext cx="6253237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67" name="Connecteur droit 31"/>
          <p:cNvSpPr/>
          <p:nvPr/>
        </p:nvSpPr>
        <p:spPr>
          <a:xfrm>
            <a:off x="17504262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68" name="Connecteur droit 32"/>
          <p:cNvSpPr/>
          <p:nvPr/>
        </p:nvSpPr>
        <p:spPr>
          <a:xfrm>
            <a:off x="23776859" y="4516432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69" name="ZoneTexte 36"/>
          <p:cNvSpPr txBox="1"/>
          <p:nvPr/>
        </p:nvSpPr>
        <p:spPr>
          <a:xfrm>
            <a:off x="23669518" y="6596379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70" name="ZoneTexte 37"/>
          <p:cNvSpPr txBox="1"/>
          <p:nvPr/>
        </p:nvSpPr>
        <p:spPr>
          <a:xfrm>
            <a:off x="17426454" y="6542683"/>
            <a:ext cx="127001" cy="3302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71" name="Connecteur droit 39"/>
          <p:cNvSpPr/>
          <p:nvPr/>
        </p:nvSpPr>
        <p:spPr>
          <a:xfrm>
            <a:off x="17500953" y="6550333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72" name="Connecteur droit 40"/>
          <p:cNvSpPr/>
          <p:nvPr/>
        </p:nvSpPr>
        <p:spPr>
          <a:xfrm>
            <a:off x="17502222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73" name="Connecteur droit 41"/>
          <p:cNvSpPr/>
          <p:nvPr/>
        </p:nvSpPr>
        <p:spPr>
          <a:xfrm>
            <a:off x="23774819" y="641915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74" name="ZoneTexte 43"/>
          <p:cNvSpPr txBox="1"/>
          <p:nvPr/>
        </p:nvSpPr>
        <p:spPr>
          <a:xfrm>
            <a:off x="23658159" y="8546110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75" name="ZoneTexte 44"/>
          <p:cNvSpPr txBox="1"/>
          <p:nvPr/>
        </p:nvSpPr>
        <p:spPr>
          <a:xfrm>
            <a:off x="17415095" y="8492413"/>
            <a:ext cx="127001" cy="3302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76" name="Connecteur droit 46"/>
          <p:cNvSpPr/>
          <p:nvPr/>
        </p:nvSpPr>
        <p:spPr>
          <a:xfrm>
            <a:off x="17489594" y="8500064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77" name="Connecteur droit 47"/>
          <p:cNvSpPr/>
          <p:nvPr/>
        </p:nvSpPr>
        <p:spPr>
          <a:xfrm>
            <a:off x="17490863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78" name="Connecteur droit 48"/>
          <p:cNvSpPr/>
          <p:nvPr/>
        </p:nvSpPr>
        <p:spPr>
          <a:xfrm>
            <a:off x="23763460" y="8368880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79" name="ZoneTexte 52"/>
          <p:cNvSpPr txBox="1"/>
          <p:nvPr/>
        </p:nvSpPr>
        <p:spPr>
          <a:xfrm>
            <a:off x="23656115" y="10448827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80" name="ZoneTexte 53"/>
          <p:cNvSpPr txBox="1"/>
          <p:nvPr/>
        </p:nvSpPr>
        <p:spPr>
          <a:xfrm>
            <a:off x="17413051" y="10395131"/>
            <a:ext cx="127001" cy="3302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81" name="Connecteur droit 55"/>
          <p:cNvSpPr/>
          <p:nvPr/>
        </p:nvSpPr>
        <p:spPr>
          <a:xfrm>
            <a:off x="17487551" y="10402781"/>
            <a:ext cx="6253236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82" name="Connecteur droit 56"/>
          <p:cNvSpPr/>
          <p:nvPr/>
        </p:nvSpPr>
        <p:spPr>
          <a:xfrm>
            <a:off x="17488819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83" name="Connecteur droit 57"/>
          <p:cNvSpPr/>
          <p:nvPr/>
        </p:nvSpPr>
        <p:spPr>
          <a:xfrm>
            <a:off x="23761416" y="10271597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84" name="ZoneTexte 59"/>
          <p:cNvSpPr txBox="1"/>
          <p:nvPr/>
        </p:nvSpPr>
        <p:spPr>
          <a:xfrm>
            <a:off x="23644758" y="12398557"/>
            <a:ext cx="163709" cy="279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85" name="ZoneTexte 60"/>
          <p:cNvSpPr txBox="1"/>
          <p:nvPr/>
        </p:nvSpPr>
        <p:spPr>
          <a:xfrm>
            <a:off x="17401694" y="12344861"/>
            <a:ext cx="127001" cy="3302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-</a:t>
            </a:r>
          </a:p>
        </p:txBody>
      </p:sp>
      <p:sp>
        <p:nvSpPr>
          <p:cNvPr id="286" name="Connecteur droit 62"/>
          <p:cNvSpPr/>
          <p:nvPr/>
        </p:nvSpPr>
        <p:spPr>
          <a:xfrm>
            <a:off x="17476193" y="12352511"/>
            <a:ext cx="6253237" cy="1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87" name="Connecteur droit 63"/>
          <p:cNvSpPr/>
          <p:nvPr/>
        </p:nvSpPr>
        <p:spPr>
          <a:xfrm>
            <a:off x="17477462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288" name="Connecteur droit 64"/>
          <p:cNvSpPr/>
          <p:nvPr/>
        </p:nvSpPr>
        <p:spPr>
          <a:xfrm>
            <a:off x="23750059" y="12221328"/>
            <a:ext cx="1" cy="264907"/>
          </a:xfrm>
          <a:prstGeom prst="line">
            <a:avLst/>
          </a:prstGeom>
          <a:ln w="25400">
            <a:solidFill>
              <a:srgbClr val="000000"/>
            </a:solidFill>
            <a:miter/>
          </a:ln>
        </p:spPr>
        <p:txBody>
          <a:bodyPr tIns="91439" bIns="91439"/>
          <a:lstStyle/>
          <a:p>
            <a:pPr/>
          </a:p>
        </p:txBody>
      </p:sp>
      <p:pic>
        <p:nvPicPr>
          <p:cNvPr id="289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18352" y="1561308"/>
            <a:ext cx="7016165" cy="9214824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Title Text"/>
          <p:cNvSpPr txBox="1"/>
          <p:nvPr/>
        </p:nvSpPr>
        <p:spPr>
          <a:xfrm>
            <a:off x="192356" y="1853922"/>
            <a:ext cx="2770345" cy="3823277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indent="359999">
              <a:lnSpc>
                <a:spcPct val="90000"/>
              </a:lnSpc>
              <a:defRPr sz="72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91" name="Slide Number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22203052" y="12835870"/>
            <a:ext cx="504548" cy="483910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  <p:transition xmlns:p14="http://schemas.microsoft.com/office/powerpoint/2010/main" spd="med" advClick="1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457200" marR="0" indent="-457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990600" marR="0" indent="-533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554479" marR="0" indent="-640079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082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540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9972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4544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9116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368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4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6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ww.thispersondoesnotexist.com/" TargetMode="Externa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tif"/><Relationship Id="rId3" Type="http://schemas.openxmlformats.org/officeDocument/2006/relationships/image" Target="../media/image3.tif"/><Relationship Id="rId4" Type="http://schemas.openxmlformats.org/officeDocument/2006/relationships/image" Target="../media/image7.jpeg"/><Relationship Id="rId5" Type="http://schemas.openxmlformats.org/officeDocument/2006/relationships/image" Target="../media/image4.tif"/><Relationship Id="rId6" Type="http://schemas.openxmlformats.org/officeDocument/2006/relationships/image" Target="../media/image8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0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0" Type="http://schemas.openxmlformats.org/officeDocument/2006/relationships/image" Target="../media/image29.png"/><Relationship Id="rId11" Type="http://schemas.openxmlformats.org/officeDocument/2006/relationships/image" Target="../media/image30.png"/><Relationship Id="rId12" Type="http://schemas.openxmlformats.org/officeDocument/2006/relationships/image" Target="../media/image31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Paper.Sketches.1.png" descr="Paper.Sketches.1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8447" y="-214313"/>
            <a:ext cx="23645551" cy="141446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"/>
            <a:ext cx="22031019" cy="13510633"/>
          </a:xfrm>
          <a:prstGeom prst="rect">
            <a:avLst/>
          </a:prstGeom>
          <a:ln w="12700">
            <a:miter lim="400000"/>
          </a:ln>
        </p:spPr>
      </p:pic>
      <p:sp>
        <p:nvSpPr>
          <p:cNvPr id="714" name="app.xtensio.com"/>
          <p:cNvSpPr txBox="1"/>
          <p:nvPr/>
        </p:nvSpPr>
        <p:spPr>
          <a:xfrm>
            <a:off x="15548613" y="-10580"/>
            <a:ext cx="10497784" cy="112089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>
            <a:lvl1pPr algn="ctr" defTabSz="1651000">
              <a:defRPr b="1" sz="60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app.xtensio.com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950975">
              <a:defRPr baseline="-28846" spc="-41" sz="1040"/>
            </a:pPr>
          </a:p>
        </p:txBody>
      </p:sp>
      <p:pic>
        <p:nvPicPr>
          <p:cNvPr id="717" name="PersonaClaire.pdf" descr="PersonaClair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4403" y="1344469"/>
            <a:ext cx="17497235" cy="12371531"/>
          </a:xfrm>
          <a:prstGeom prst="rect">
            <a:avLst/>
          </a:prstGeom>
          <a:ln w="12700">
            <a:miter lim="400000"/>
          </a:ln>
        </p:spPr>
      </p:pic>
      <p:sp>
        <p:nvSpPr>
          <p:cNvPr id="718" name="CLAIRE"/>
          <p:cNvSpPr txBox="1"/>
          <p:nvPr/>
        </p:nvSpPr>
        <p:spPr>
          <a:xfrm>
            <a:off x="859310" y="897082"/>
            <a:ext cx="3249017" cy="111831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5500">
              <a:defRPr b="1" sz="67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CLAIRE</a:t>
            </a:r>
          </a:p>
        </p:txBody>
      </p:sp>
      <p:sp>
        <p:nvSpPr>
          <p:cNvPr id="719" name="app.xtensio.com"/>
          <p:cNvSpPr txBox="1"/>
          <p:nvPr/>
        </p:nvSpPr>
        <p:spPr>
          <a:xfrm>
            <a:off x="15548613" y="-10580"/>
            <a:ext cx="10497784" cy="112089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>
            <a:lvl1pPr algn="ctr" defTabSz="1651000">
              <a:defRPr b="1" sz="60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app.xtensio.com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950975">
              <a:defRPr baseline="-28846" spc="-41" sz="1040"/>
            </a:pPr>
          </a:p>
        </p:txBody>
      </p:sp>
      <p:pic>
        <p:nvPicPr>
          <p:cNvPr id="722" name="50314417_1164778197024181_8418907400840413184_n.jpg" descr="50314417_1164778197024181_8418907400840413184_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376950" y="295388"/>
            <a:ext cx="23422374" cy="12426502"/>
          </a:xfrm>
          <a:prstGeom prst="rect">
            <a:avLst/>
          </a:prstGeom>
          <a:ln w="12700">
            <a:miter lim="400000"/>
          </a:ln>
        </p:spPr>
      </p:pic>
      <p:sp>
        <p:nvSpPr>
          <p:cNvPr id="723" name="app.xtensio.com"/>
          <p:cNvSpPr txBox="1"/>
          <p:nvPr/>
        </p:nvSpPr>
        <p:spPr>
          <a:xfrm>
            <a:off x="16259813" y="-35980"/>
            <a:ext cx="10497784" cy="112089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>
            <a:lvl1pPr algn="ctr" defTabSz="1651000">
              <a:defRPr b="1" sz="60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app.xtensio.com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29071" y="989541"/>
            <a:ext cx="13894529" cy="10834159"/>
          </a:xfrm>
          <a:prstGeom prst="rect">
            <a:avLst/>
          </a:prstGeom>
          <a:ln w="12700">
            <a:miter lim="400000"/>
          </a:ln>
        </p:spPr>
      </p:pic>
      <p:sp>
        <p:nvSpPr>
          <p:cNvPr id="726" name="Définition du persona :…"/>
          <p:cNvSpPr txBox="1"/>
          <p:nvPr/>
        </p:nvSpPr>
        <p:spPr>
          <a:xfrm>
            <a:off x="647590" y="1002241"/>
            <a:ext cx="8555654" cy="11384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Définition du persona : </a:t>
            </a: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rPr>
                <a:latin typeface="Open Sans Bold"/>
                <a:ea typeface="Open Sans Bold"/>
                <a:cs typeface="Open Sans Bold"/>
                <a:sym typeface="Open Sans Bold"/>
              </a:rPr>
              <a:t>personnage imaginaire</a:t>
            </a:r>
            <a:r>
              <a:t> représentant un groupe cible dans le cadre d’une réflexion sur l’évolution d’un produit ou service. </a:t>
            </a: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</a:p>
          <a:p>
            <a:pPr>
              <a:defRPr>
                <a:latin typeface="Open Sans Bold"/>
                <a:ea typeface="Open Sans Bold"/>
                <a:cs typeface="Open Sans Bold"/>
                <a:sym typeface="Open Sans Bold"/>
              </a:defRPr>
            </a:pPr>
            <a:r>
              <a:t>Extrait Wikipedia :</a:t>
            </a: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« un Persona est une personne fictive dotée d'attributs et de caractéristiques sociales et psychologiques et qui représente un groupe cible»</a:t>
            </a: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copie ci-contre</a:t>
            </a: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</a:p>
          <a:p>
            <a:pPr>
              <a:defRPr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On utilise aussi le terme de « buyer persona ». Mais le persona peut être BtoB, BtoC, il peut être un intermédiaire, un journaliste ou un influenceur.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Title 1"/>
          <p:cNvSpPr txBox="1"/>
          <p:nvPr>
            <p:ph type="title"/>
          </p:nvPr>
        </p:nvSpPr>
        <p:spPr>
          <a:xfrm>
            <a:off x="-88387" y="-10456"/>
            <a:ext cx="24499106" cy="1368822"/>
          </a:xfrm>
          <a:prstGeom prst="rect">
            <a:avLst/>
          </a:prstGeom>
        </p:spPr>
        <p:txBody>
          <a:bodyPr/>
          <a:lstStyle/>
          <a:p>
            <a:pPr/>
            <a:r>
              <a:t>	BABETTE</a:t>
            </a:r>
          </a:p>
        </p:txBody>
      </p:sp>
      <p:sp>
        <p:nvSpPr>
          <p:cNvPr id="729" name="Content Placeholder 2"/>
          <p:cNvSpPr txBox="1"/>
          <p:nvPr>
            <p:ph type="body" sz="quarter" idx="1"/>
          </p:nvPr>
        </p:nvSpPr>
        <p:spPr>
          <a:xfrm>
            <a:off x="370490" y="9527616"/>
            <a:ext cx="6772675" cy="3087103"/>
          </a:xfrm>
          <a:prstGeom prst="rect">
            <a:avLst/>
          </a:prstGeom>
        </p:spPr>
        <p:txBody>
          <a:bodyPr/>
          <a:lstStyle/>
          <a:p>
            <a:pPr/>
            <a:r>
              <a:t>Utilise intensivement des appareils trop vieux, elle se sent jeune mais disqualifiée par ses outils</a:t>
            </a:r>
          </a:p>
        </p:txBody>
      </p:sp>
      <p:sp>
        <p:nvSpPr>
          <p:cNvPr id="730" name="Content Placeholder 4"/>
          <p:cNvSpPr txBox="1"/>
          <p:nvPr/>
        </p:nvSpPr>
        <p:spPr>
          <a:xfrm>
            <a:off x="691801" y="6311712"/>
            <a:ext cx="6772676" cy="3087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/>
          <a:p>
            <a:pPr>
              <a:lnSpc>
                <a:spcPct val="90000"/>
              </a:lnSpc>
              <a:spcBef>
                <a:spcPts val="2000"/>
              </a:spcBef>
              <a:defRPr i="1">
                <a:solidFill>
                  <a:schemeClr val="accent1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r>
              <a:t>tout le monde se moque de </a:t>
            </a:r>
            <a:br/>
            <a:r>
              <a:t>ma télé et de mon téléphone. C’est vrai les clapets et péritels sont d’un autre monde. Il faudrait que je change tout.</a:t>
            </a:r>
          </a:p>
        </p:txBody>
      </p:sp>
      <p:sp>
        <p:nvSpPr>
          <p:cNvPr id="731" name="Text Placeholder 5"/>
          <p:cNvSpPr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700"/>
            </a:pPr>
            <a:r>
              <a:t>69 ans, retraitée de la fonction publique, mariée à Pierre, 2 enfants, 3 petit fils (dont 1 influenceur)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700"/>
            </a:pPr>
            <a:r>
              <a:t>Vit à la campagne entretien son potager, son jardin et sa maison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700"/>
            </a:pPr>
            <a:r>
              <a:t>Garde souvent ses petits enfants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700"/>
            </a:pPr>
            <a:r>
              <a:t>MARQUE : TF1, Jardiland, Nagui</a:t>
            </a:r>
          </a:p>
        </p:txBody>
      </p:sp>
      <p:sp>
        <p:nvSpPr>
          <p:cNvPr id="732" name="Text Placeholder 4"/>
          <p:cNvSpPr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>
                <a:solidFill>
                  <a:srgbClr val="FF2600"/>
                </a:solidFill>
              </a:defRPr>
            </a:pPr>
            <a:r>
              <a:t>son électroménager n’a pas été changé depuis 25 ans et sa TV est encore cathodique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>
                <a:solidFill>
                  <a:srgbClr val="FF2600"/>
                </a:solidFill>
              </a:defRPr>
            </a:pPr>
            <a:r>
              <a:t>son téléphone à clapet ne lui permet pas de dialoguer avec ses petits enfants et de suivre leur vie sur les réseaux</a:t>
            </a:r>
          </a:p>
        </p:txBody>
      </p:sp>
      <p:sp>
        <p:nvSpPr>
          <p:cNvPr id="733" name="Triangle 12"/>
          <p:cNvSpPr/>
          <p:nvPr/>
        </p:nvSpPr>
        <p:spPr>
          <a:xfrm rot="10800000">
            <a:off x="18520627" y="2404922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34" name="Triangle 13"/>
          <p:cNvSpPr/>
          <p:nvPr/>
        </p:nvSpPr>
        <p:spPr>
          <a:xfrm rot="10800000">
            <a:off x="18091477" y="4099815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35" name="Triangle 14"/>
          <p:cNvSpPr/>
          <p:nvPr/>
        </p:nvSpPr>
        <p:spPr>
          <a:xfrm rot="10800000">
            <a:off x="19201274" y="5824737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36" name="Triangle 15"/>
          <p:cNvSpPr/>
          <p:nvPr/>
        </p:nvSpPr>
        <p:spPr>
          <a:xfrm rot="10800000">
            <a:off x="20454263" y="7624743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37" name="Triangle 22"/>
          <p:cNvSpPr/>
          <p:nvPr/>
        </p:nvSpPr>
        <p:spPr>
          <a:xfrm rot="10800000">
            <a:off x="18082952" y="9298150"/>
            <a:ext cx="453643" cy="272908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38" name="Triangle 23"/>
          <p:cNvSpPr/>
          <p:nvPr/>
        </p:nvSpPr>
        <p:spPr>
          <a:xfrm rot="10800000">
            <a:off x="20011270" y="11034129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pic>
        <p:nvPicPr>
          <p:cNvPr id="739" name="babette.jpeg" descr="babett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2935" y="1347877"/>
            <a:ext cx="4836446" cy="48364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Title 1"/>
          <p:cNvSpPr txBox="1"/>
          <p:nvPr>
            <p:ph type="title"/>
          </p:nvPr>
        </p:nvSpPr>
        <p:spPr>
          <a:xfrm>
            <a:off x="-88387" y="-10456"/>
            <a:ext cx="24499106" cy="1368822"/>
          </a:xfrm>
          <a:prstGeom prst="rect">
            <a:avLst/>
          </a:prstGeom>
        </p:spPr>
        <p:txBody>
          <a:bodyPr/>
          <a:lstStyle/>
          <a:p>
            <a:pPr/>
            <a:r>
              <a:t>	XAVIER</a:t>
            </a:r>
          </a:p>
        </p:txBody>
      </p:sp>
      <p:sp>
        <p:nvSpPr>
          <p:cNvPr id="742" name="Content Placeholder 2"/>
          <p:cNvSpPr txBox="1"/>
          <p:nvPr>
            <p:ph type="body" sz="quarter" idx="1"/>
          </p:nvPr>
        </p:nvSpPr>
        <p:spPr>
          <a:xfrm>
            <a:off x="395415" y="10244810"/>
            <a:ext cx="6772676" cy="3087103"/>
          </a:xfrm>
          <a:prstGeom prst="rect">
            <a:avLst/>
          </a:prstGeom>
        </p:spPr>
        <p:txBody>
          <a:bodyPr/>
          <a:lstStyle>
            <a:lvl1pPr defTabSz="1645919">
              <a:spcBef>
                <a:spcPts val="1800"/>
              </a:spcBef>
              <a:defRPr sz="3600"/>
            </a:lvl1pPr>
          </a:lstStyle>
          <a:p>
            <a:pPr/>
            <a:r>
              <a:t>L’autorité paie ! Il impose son point de vue aux électeurs, aux fournisseurs, aux salariés et à sa famille. Il doit gagner pour s’affirmer</a:t>
            </a:r>
          </a:p>
        </p:txBody>
      </p:sp>
      <p:sp>
        <p:nvSpPr>
          <p:cNvPr id="743" name="Content Placeholder 4"/>
          <p:cNvSpPr txBox="1"/>
          <p:nvPr/>
        </p:nvSpPr>
        <p:spPr>
          <a:xfrm>
            <a:off x="395415" y="6627669"/>
            <a:ext cx="6772676" cy="3087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2000"/>
              </a:spcBef>
              <a:defRPr i="1">
                <a:solidFill>
                  <a:schemeClr val="accent1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J’aime la politique, ma famille et mon métier et il ne me reste plus de temps pour moi. J’aime les belles choses, les belles images, les beaux produits</a:t>
            </a:r>
          </a:p>
        </p:txBody>
      </p:sp>
      <p:sp>
        <p:nvSpPr>
          <p:cNvPr id="744" name="Text Placeholder 5"/>
          <p:cNvSpPr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1664208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367"/>
            </a:pPr>
            <a:r>
              <a:t>51 ans, marié avec Camille, 3 enfants.</a:t>
            </a:r>
          </a:p>
          <a:p>
            <a:pPr marL="0" indent="0" defTabSz="1664208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367"/>
            </a:pPr>
            <a:r>
              <a:t>Fonction politique dans la mairie de sa ville</a:t>
            </a:r>
          </a:p>
          <a:p>
            <a:pPr marL="0" indent="0" defTabSz="1664208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367"/>
            </a:pPr>
            <a:r>
              <a:t>Peu </a:t>
            </a:r>
          </a:p>
          <a:p>
            <a:pPr marL="0" indent="0" defTabSz="1664208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367"/>
            </a:pPr>
            <a:r>
              <a:t>Étude : CNAM et carrière dans la distribution</a:t>
            </a:r>
          </a:p>
          <a:p>
            <a:pPr marL="0" indent="0" defTabSz="1664208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367"/>
            </a:pPr>
            <a:r>
              <a:t>Fonction : Responsable national pour les deux enseignes (FNAC DARTY) des produits électroniques</a:t>
            </a:r>
          </a:p>
          <a:p>
            <a:pPr marL="0" indent="0" defTabSz="1664208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367"/>
            </a:pPr>
            <a:r>
              <a:t>MARQUE : Vuitton, MOMA, Hermès</a:t>
            </a:r>
          </a:p>
        </p:txBody>
      </p:sp>
      <p:sp>
        <p:nvSpPr>
          <p:cNvPr id="745" name="Text Placeholder 4"/>
          <p:cNvSpPr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>
                <a:solidFill>
                  <a:srgbClr val="FF2600"/>
                </a:solidFill>
              </a:defRPr>
            </a:pPr>
            <a:r>
              <a:t>Visibilité sur les promo, lancement et livraison à venir de tous les fournisseurs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>
                <a:solidFill>
                  <a:srgbClr val="FF2600"/>
                </a:solidFill>
              </a:defRPr>
            </a:pPr>
            <a:r>
              <a:t>Beaucoup de réclamation client sur les produits nouveaux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>
                <a:solidFill>
                  <a:srgbClr val="FF2600"/>
                </a:solidFill>
              </a:defRPr>
            </a:pPr>
            <a:r>
              <a:t>pas assez d’offre domotique 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>
                <a:solidFill>
                  <a:srgbClr val="FF2600"/>
                </a:solidFill>
              </a:defRPr>
            </a:pPr>
            <a:r>
              <a:t>Pas assez d’assistance pour gagner du temps</a:t>
            </a:r>
          </a:p>
        </p:txBody>
      </p:sp>
      <p:sp>
        <p:nvSpPr>
          <p:cNvPr id="746" name="Triangle 12"/>
          <p:cNvSpPr/>
          <p:nvPr/>
        </p:nvSpPr>
        <p:spPr>
          <a:xfrm rot="10800000">
            <a:off x="22195614" y="2329503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47" name="Triangle 13"/>
          <p:cNvSpPr/>
          <p:nvPr/>
        </p:nvSpPr>
        <p:spPr>
          <a:xfrm rot="10800000">
            <a:off x="22195614" y="4123397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48" name="Triangle 14"/>
          <p:cNvSpPr/>
          <p:nvPr/>
        </p:nvSpPr>
        <p:spPr>
          <a:xfrm rot="10800000">
            <a:off x="20224224" y="5824737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49" name="Triangle 15"/>
          <p:cNvSpPr/>
          <p:nvPr/>
        </p:nvSpPr>
        <p:spPr>
          <a:xfrm rot="10800000">
            <a:off x="21494932" y="7536129"/>
            <a:ext cx="453644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50" name="Triangle 22"/>
          <p:cNvSpPr/>
          <p:nvPr/>
        </p:nvSpPr>
        <p:spPr>
          <a:xfrm rot="10800000">
            <a:off x="20986858" y="9298150"/>
            <a:ext cx="453643" cy="272908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51" name="Triangle 23"/>
          <p:cNvSpPr/>
          <p:nvPr/>
        </p:nvSpPr>
        <p:spPr>
          <a:xfrm rot="10800000">
            <a:off x="23228132" y="11034129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pic>
        <p:nvPicPr>
          <p:cNvPr id="752" name="xavier.jpeg" descr="xavier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8586" y="1357150"/>
            <a:ext cx="5003804" cy="50038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Title 1"/>
          <p:cNvSpPr txBox="1"/>
          <p:nvPr>
            <p:ph type="title"/>
          </p:nvPr>
        </p:nvSpPr>
        <p:spPr>
          <a:xfrm>
            <a:off x="-88387" y="-10456"/>
            <a:ext cx="24499106" cy="1368822"/>
          </a:xfrm>
          <a:prstGeom prst="rect">
            <a:avLst/>
          </a:prstGeom>
        </p:spPr>
        <p:txBody>
          <a:bodyPr/>
          <a:lstStyle/>
          <a:p>
            <a:pPr/>
            <a:r>
              <a:t>	YANNICK</a:t>
            </a:r>
          </a:p>
        </p:txBody>
      </p:sp>
      <p:sp>
        <p:nvSpPr>
          <p:cNvPr id="755" name="Content Placeholder 2"/>
          <p:cNvSpPr txBox="1"/>
          <p:nvPr>
            <p:ph type="body" sz="quarter" idx="1"/>
          </p:nvPr>
        </p:nvSpPr>
        <p:spPr>
          <a:xfrm>
            <a:off x="370490" y="10074933"/>
            <a:ext cx="6772675" cy="3087103"/>
          </a:xfrm>
          <a:prstGeom prst="rect">
            <a:avLst/>
          </a:prstGeom>
        </p:spPr>
        <p:txBody>
          <a:bodyPr/>
          <a:lstStyle>
            <a:lvl1pPr defTabSz="1700783">
              <a:spcBef>
                <a:spcPts val="1800"/>
              </a:spcBef>
              <a:defRPr sz="3720"/>
            </a:lvl1pPr>
          </a:lstStyle>
          <a:p>
            <a:pPr/>
            <a:r>
              <a:t>Contrarié, car il n’a pas tous les moyens à titre perso et pro pour être cohérent avec ses idées écologiques</a:t>
            </a:r>
          </a:p>
        </p:txBody>
      </p:sp>
      <p:sp>
        <p:nvSpPr>
          <p:cNvPr id="756" name="Content Placeholder 4"/>
          <p:cNvSpPr txBox="1"/>
          <p:nvPr/>
        </p:nvSpPr>
        <p:spPr>
          <a:xfrm>
            <a:off x="395415" y="6627669"/>
            <a:ext cx="6772676" cy="3087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2000"/>
              </a:spcBef>
              <a:defRPr i="1">
                <a:solidFill>
                  <a:schemeClr val="accent1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 Le vélo électrique c’est pour les fainéants et la néomobilité urbaine est une obligation. Rien n’est facile. Zéro carbone ou neutre en carbone</a:t>
            </a:r>
          </a:p>
        </p:txBody>
      </p:sp>
      <p:sp>
        <p:nvSpPr>
          <p:cNvPr id="757" name="Text Placeholder 5"/>
          <p:cNvSpPr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1609344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256"/>
            </a:pPr>
            <a:r>
              <a:t>38 ans, vit à Paris 17ème (proche 18e), PACSé avec Maggie, 1 enfant, passionné de rando, vélo, rugby, oenologie. Ils sont végétariens. Maggie l’influence sur son empreinte carbone</a:t>
            </a:r>
          </a:p>
          <a:p>
            <a:pPr marL="0" indent="0" defTabSz="1609344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256"/>
            </a:pPr>
            <a:r>
              <a:t>Etude : EM lyon, premier job à APHP</a:t>
            </a:r>
          </a:p>
          <a:p>
            <a:pPr marL="0" indent="0" defTabSz="1609344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256"/>
            </a:pPr>
            <a:r>
              <a:t>Fonction : acheteur APHP / Mission :  équiper les 40 hôpitaux d’écrans d’information et de gestion des salles d’attente en 8 mois</a:t>
            </a:r>
          </a:p>
          <a:p>
            <a:pPr marL="0" indent="0" defTabSz="1609344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256"/>
            </a:pPr>
            <a:r>
              <a:t>MARQUE : Patagonia, Slip Français</a:t>
            </a:r>
          </a:p>
        </p:txBody>
      </p:sp>
      <p:sp>
        <p:nvSpPr>
          <p:cNvPr id="758" name="Text Placeholder 4"/>
          <p:cNvSpPr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1645919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239">
                <a:solidFill>
                  <a:srgbClr val="FF2600"/>
                </a:solidFill>
              </a:defRPr>
            </a:pPr>
            <a:r>
              <a:t>A la cantine, il n’y a pas de menu végétarien</a:t>
            </a:r>
          </a:p>
          <a:p>
            <a:pPr marL="0" indent="0" defTabSz="1645919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239">
                <a:solidFill>
                  <a:srgbClr val="FF2600"/>
                </a:solidFill>
              </a:defRPr>
            </a:pPr>
            <a:r>
              <a:t>Il n’est pas assez technique pour juger des qualités réelles des produits qu’il commande</a:t>
            </a:r>
          </a:p>
          <a:p>
            <a:pPr marL="0" indent="0" defTabSz="1645919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239">
                <a:solidFill>
                  <a:srgbClr val="FF2600"/>
                </a:solidFill>
              </a:defRPr>
            </a:pPr>
            <a:r>
              <a:t>Son équipe est réduite, ses projets sont immenses et il ne sait pas quelle technologie choisir pour que les écrans soient durables, simples, peu consommateur, recyclable, </a:t>
            </a:r>
          </a:p>
          <a:p>
            <a:pPr marL="0" indent="0" defTabSz="1645919">
              <a:lnSpc>
                <a:spcPct val="100000"/>
              </a:lnSpc>
              <a:spcBef>
                <a:spcPts val="700"/>
              </a:spcBef>
              <a:buSzTx/>
              <a:buFontTx/>
              <a:buNone/>
              <a:defRPr sz="3239">
                <a:solidFill>
                  <a:srgbClr val="FF2600"/>
                </a:solidFill>
              </a:defRPr>
            </a:pPr>
            <a:r>
              <a:t>Les écrans doivent ils être tactiles, avec caméra, reliés au réseau sécurisé informatique de l’hôpital </a:t>
            </a:r>
          </a:p>
        </p:txBody>
      </p:sp>
      <p:sp>
        <p:nvSpPr>
          <p:cNvPr id="759" name="Triangle 12"/>
          <p:cNvSpPr/>
          <p:nvPr/>
        </p:nvSpPr>
        <p:spPr>
          <a:xfrm rot="10800000">
            <a:off x="20933812" y="2404922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60" name="Triangle 13"/>
          <p:cNvSpPr/>
          <p:nvPr/>
        </p:nvSpPr>
        <p:spPr>
          <a:xfrm rot="10800000">
            <a:off x="22923332" y="4064519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61" name="Triangle 14"/>
          <p:cNvSpPr/>
          <p:nvPr/>
        </p:nvSpPr>
        <p:spPr>
          <a:xfrm rot="10800000">
            <a:off x="22923332" y="5827277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62" name="Triangle 15"/>
          <p:cNvSpPr/>
          <p:nvPr/>
        </p:nvSpPr>
        <p:spPr>
          <a:xfrm rot="10800000">
            <a:off x="18944414" y="7641683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63" name="Triangle 22"/>
          <p:cNvSpPr/>
          <p:nvPr/>
        </p:nvSpPr>
        <p:spPr>
          <a:xfrm rot="10800000">
            <a:off x="23349058" y="9340756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64" name="Triangle 23"/>
          <p:cNvSpPr/>
          <p:nvPr/>
        </p:nvSpPr>
        <p:spPr>
          <a:xfrm rot="10800000">
            <a:off x="19939654" y="11023268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pic>
        <p:nvPicPr>
          <p:cNvPr id="765" name="yanick.jpeg" descr="yanick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42700" y="1354335"/>
            <a:ext cx="4984033" cy="49840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Title 1"/>
          <p:cNvSpPr txBox="1"/>
          <p:nvPr>
            <p:ph type="title"/>
          </p:nvPr>
        </p:nvSpPr>
        <p:spPr>
          <a:xfrm>
            <a:off x="-88387" y="-10456"/>
            <a:ext cx="24499106" cy="1368822"/>
          </a:xfrm>
          <a:prstGeom prst="rect">
            <a:avLst/>
          </a:prstGeom>
        </p:spPr>
        <p:txBody>
          <a:bodyPr/>
          <a:lstStyle/>
          <a:p>
            <a:pPr/>
            <a:r>
              <a:t>	ZOÉ</a:t>
            </a:r>
          </a:p>
        </p:txBody>
      </p:sp>
      <p:sp>
        <p:nvSpPr>
          <p:cNvPr id="768" name="Content Placeholder 2"/>
          <p:cNvSpPr txBox="1"/>
          <p:nvPr>
            <p:ph type="body" sz="quarter" idx="1"/>
          </p:nvPr>
        </p:nvSpPr>
        <p:spPr>
          <a:xfrm>
            <a:off x="395415" y="10244810"/>
            <a:ext cx="6772676" cy="3087103"/>
          </a:xfrm>
          <a:prstGeom prst="rect">
            <a:avLst/>
          </a:prstGeom>
        </p:spPr>
        <p:txBody>
          <a:bodyPr/>
          <a:lstStyle/>
          <a:p>
            <a:pPr/>
            <a:r>
              <a:t>L’ambition déçue. Les difficultés quotidiennes personnelles érodent peu à peu sa joie naturelle</a:t>
            </a:r>
          </a:p>
        </p:txBody>
      </p:sp>
      <p:sp>
        <p:nvSpPr>
          <p:cNvPr id="769" name="Content Placeholder 4"/>
          <p:cNvSpPr txBox="1"/>
          <p:nvPr/>
        </p:nvSpPr>
        <p:spPr>
          <a:xfrm>
            <a:off x="840954" y="6311712"/>
            <a:ext cx="6772675" cy="3087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/>
          <a:p>
            <a:pPr>
              <a:lnSpc>
                <a:spcPct val="90000"/>
              </a:lnSpc>
              <a:spcBef>
                <a:spcPts val="2000"/>
              </a:spcBef>
              <a:defRPr i="1">
                <a:solidFill>
                  <a:schemeClr val="accent1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r>
              <a:t>J’ai financé mes études, mes vacances toute seule depuis 6 ans. Maintenant je mérite un très bon job qui me plait. </a:t>
            </a:r>
            <a:br/>
            <a:r>
              <a:t>YOLO (you only live once)</a:t>
            </a:r>
          </a:p>
        </p:txBody>
      </p:sp>
      <p:sp>
        <p:nvSpPr>
          <p:cNvPr id="770" name="Text Placeholder 5"/>
          <p:cNvSpPr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1481327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97"/>
            </a:pPr>
            <a:r>
              <a:t>22 ans, célibataire, vit à Nanterre</a:t>
            </a:r>
          </a:p>
          <a:p>
            <a:pPr marL="0" indent="0" defTabSz="1481327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97"/>
            </a:pPr>
            <a:r>
              <a:t>Active dans plusieurs associations tournées vers les autres. Musicophile et sportive</a:t>
            </a:r>
          </a:p>
          <a:p>
            <a:pPr marL="0" indent="0" defTabSz="1481327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97"/>
            </a:pPr>
            <a:r>
              <a:t>Étude : licence d’économie et master de management international (Paris X)</a:t>
            </a:r>
          </a:p>
          <a:p>
            <a:pPr marL="0" indent="0" defTabSz="1481327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97"/>
            </a:pPr>
            <a:r>
              <a:t>pas de permis de conduire, anglais faible (350/990 au TOEIC)</a:t>
            </a:r>
          </a:p>
          <a:p>
            <a:pPr marL="0" indent="0" defTabSz="1481327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97"/>
            </a:pPr>
            <a:r>
              <a:t>Hobby : judo aikido athlétisme </a:t>
            </a:r>
          </a:p>
          <a:p>
            <a:pPr marL="0" indent="0" defTabSz="1481327">
              <a:lnSpc>
                <a:spcPct val="100000"/>
              </a:lnSpc>
              <a:spcBef>
                <a:spcPts val="600"/>
              </a:spcBef>
              <a:buSzTx/>
              <a:buFontTx/>
              <a:buNone/>
              <a:defRPr sz="2997"/>
            </a:pPr>
            <a:r>
              <a:t>MARQUE : Sézane, Lou Yétu, MAJE, Asos, Samsung</a:t>
            </a:r>
          </a:p>
        </p:txBody>
      </p:sp>
      <p:sp>
        <p:nvSpPr>
          <p:cNvPr id="771" name="Text Placeholder 4"/>
          <p:cNvSpPr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>
                <a:solidFill>
                  <a:srgbClr val="FF2600"/>
                </a:solidFill>
              </a:defRPr>
            </a:pPr>
            <a:r>
              <a:t>recherche un CDI, envoie beaucoup de candidatures mais peu de réponse (même négative)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>
                <a:solidFill>
                  <a:srgbClr val="FF2600"/>
                </a:solidFill>
              </a:defRPr>
            </a:pPr>
            <a:r>
              <a:t>pas de réseau professionnel ni familiale</a:t>
            </a:r>
          </a:p>
          <a:p>
            <a:pPr marL="0" indent="0">
              <a:lnSpc>
                <a:spcPct val="100000"/>
              </a:lnSpc>
              <a:spcBef>
                <a:spcPts val="800"/>
              </a:spcBef>
              <a:buSzTx/>
              <a:buFontTx/>
              <a:buNone/>
              <a:defRPr sz="3600">
                <a:solidFill>
                  <a:srgbClr val="FF2600"/>
                </a:solidFill>
              </a:defRPr>
            </a:pPr>
            <a:r>
              <a:t>Son materiel informatique et mobile obsolète lui font rate des opportunités de loisir et de recherche de travail</a:t>
            </a:r>
          </a:p>
        </p:txBody>
      </p:sp>
      <p:sp>
        <p:nvSpPr>
          <p:cNvPr id="772" name="Triangle 12"/>
          <p:cNvSpPr/>
          <p:nvPr/>
        </p:nvSpPr>
        <p:spPr>
          <a:xfrm rot="10800000">
            <a:off x="18122261" y="2404922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73" name="Triangle 13"/>
          <p:cNvSpPr/>
          <p:nvPr/>
        </p:nvSpPr>
        <p:spPr>
          <a:xfrm rot="10800000">
            <a:off x="19613012" y="4125691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74" name="Triangle 14"/>
          <p:cNvSpPr/>
          <p:nvPr/>
        </p:nvSpPr>
        <p:spPr>
          <a:xfrm rot="10800000">
            <a:off x="22663258" y="5824737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75" name="Triangle 15"/>
          <p:cNvSpPr/>
          <p:nvPr/>
        </p:nvSpPr>
        <p:spPr>
          <a:xfrm rot="10800000">
            <a:off x="19613012" y="7536129"/>
            <a:ext cx="453643" cy="272909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76" name="Triangle 22"/>
          <p:cNvSpPr/>
          <p:nvPr/>
        </p:nvSpPr>
        <p:spPr>
          <a:xfrm rot="10800000">
            <a:off x="23171258" y="9340756"/>
            <a:ext cx="453643" cy="272910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sp>
        <p:nvSpPr>
          <p:cNvPr id="777" name="Triangle 23"/>
          <p:cNvSpPr/>
          <p:nvPr/>
        </p:nvSpPr>
        <p:spPr>
          <a:xfrm rot="10800000">
            <a:off x="20015796" y="11039630"/>
            <a:ext cx="453643" cy="272908"/>
          </a:xfrm>
          <a:prstGeom prst="triangle">
            <a:avLst/>
          </a:prstGeom>
          <a:solidFill>
            <a:schemeClr val="accent1"/>
          </a:solidFill>
          <a:ln w="12700">
            <a:miter lim="400000"/>
          </a:ln>
        </p:spPr>
        <p:txBody>
          <a:bodyPr tIns="91439" bIns="91439" anchor="ctr"/>
          <a:lstStyle/>
          <a:p>
            <a:pPr algn="ctr">
              <a:defRPr>
                <a:solidFill>
                  <a:schemeClr val="accent1"/>
                </a:solidFill>
              </a:defRPr>
            </a:pPr>
          </a:p>
        </p:txBody>
      </p:sp>
      <p:pic>
        <p:nvPicPr>
          <p:cNvPr id="778" name="zoe.jpeg" descr="zo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0378" y="1352215"/>
            <a:ext cx="4962873" cy="49628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Screenshot 2021-06-08 at 14.05.26.png" descr="Screenshot 2021-06-08 at 14.05.2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725" y="-14476"/>
            <a:ext cx="24596229" cy="137449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Méthode…"/>
          <p:cNvSpPr txBox="1"/>
          <p:nvPr/>
        </p:nvSpPr>
        <p:spPr>
          <a:xfrm>
            <a:off x="813645" y="899160"/>
            <a:ext cx="10440389" cy="11790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5400">
                <a:latin typeface="Open Sans Bold"/>
                <a:ea typeface="Open Sans Bold"/>
                <a:cs typeface="Open Sans Bold"/>
                <a:sym typeface="Open Sans Bold"/>
              </a:defRPr>
            </a:pPr>
            <a:r>
              <a:t>Méthode</a:t>
            </a:r>
          </a:p>
          <a:p>
            <a:pPr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Lors de la construction du persona, cette </a:t>
            </a:r>
            <a:r>
              <a:rPr>
                <a:latin typeface="Open Sans Bold"/>
                <a:ea typeface="Open Sans Bold"/>
                <a:cs typeface="Open Sans Bold"/>
                <a:sym typeface="Open Sans Bold"/>
              </a:rPr>
              <a:t>personne fictive</a:t>
            </a:r>
            <a:r>
              <a:t> se voit assigner une </a:t>
            </a:r>
            <a:r>
              <a:rPr>
                <a:latin typeface="Open Sans Bold"/>
                <a:ea typeface="Open Sans Bold"/>
                <a:cs typeface="Open Sans Bold"/>
                <a:sym typeface="Open Sans Bold"/>
              </a:rPr>
              <a:t>série d'attributs</a:t>
            </a:r>
            <a:r>
              <a:t> qui enrichissent son profil pour mieux exprimer les caractéristiques du groupe cible. </a:t>
            </a:r>
          </a:p>
          <a:p>
            <a:pPr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</a:p>
          <a:p>
            <a:pPr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Grâce à ces </a:t>
            </a:r>
            <a:r>
              <a:rPr>
                <a:latin typeface="Open Sans Bold"/>
                <a:ea typeface="Open Sans Bold"/>
                <a:cs typeface="Open Sans Bold"/>
                <a:sym typeface="Open Sans Bold"/>
              </a:rPr>
              <a:t>caractéristiques</a:t>
            </a:r>
            <a:r>
              <a:t>, les équipes de conception (designers) créent des scénarios d'utilisation ou service tandis que les équipes commerciales définissent une stratégie de positionnement, de promotion ou de distribution.</a:t>
            </a:r>
          </a:p>
        </p:txBody>
      </p:sp>
      <p:sp>
        <p:nvSpPr>
          <p:cNvPr id="783" name="Les personas sont utilisés pour :…"/>
          <p:cNvSpPr txBox="1"/>
          <p:nvPr/>
        </p:nvSpPr>
        <p:spPr>
          <a:xfrm>
            <a:off x="13005646" y="1864360"/>
            <a:ext cx="10440388" cy="93268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Les personas sont utilisés pour :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conception de site web, application, logiciel, IOT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toute opération de communication digitale (on non) 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amélioration de l'ergonomie des produits et services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réglage des fonctionnalité de produits technologiques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stratégie de promotion, pricing, distribution</a:t>
            </a:r>
          </a:p>
          <a:p>
            <a:pPr marL="1259999" indent="-1079999">
              <a:buSzPct val="100000"/>
              <a:buChar char="➡"/>
              <a:defRPr sz="44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scénario de vente, négociation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Title 3"/>
          <p:cNvSpPr txBox="1"/>
          <p:nvPr>
            <p:ph type="ctrTitle"/>
          </p:nvPr>
        </p:nvSpPr>
        <p:spPr>
          <a:xfrm>
            <a:off x="575766" y="644525"/>
            <a:ext cx="23376931" cy="12426950"/>
          </a:xfrm>
          <a:prstGeom prst="rect">
            <a:avLst/>
          </a:prstGeom>
        </p:spPr>
        <p:txBody>
          <a:bodyPr/>
          <a:lstStyle/>
          <a:p>
            <a:pPr defTabSz="1426463">
              <a:defRPr sz="11310"/>
            </a:pPr>
            <a:r>
              <a:t>PERSONA</a:t>
            </a:r>
            <a:br/>
            <a:r>
              <a:t>+</a:t>
            </a:r>
            <a:br/>
            <a:r>
              <a:t>Empathy map</a:t>
            </a:r>
          </a:p>
          <a:p>
            <a:pPr defTabSz="1426463">
              <a:defRPr sz="11310"/>
            </a:pPr>
            <a:r>
              <a:t>+</a:t>
            </a:r>
          </a:p>
          <a:p>
            <a:pPr defTabSz="1426463">
              <a:defRPr sz="11310"/>
            </a:pPr>
            <a:r>
              <a:t>USER STORY (EPIC Pain point problème)</a:t>
            </a:r>
          </a:p>
          <a:p>
            <a:pPr defTabSz="1426463">
              <a:defRPr sz="11310"/>
            </a:pPr>
            <a:r>
              <a:t>+</a:t>
            </a:r>
          </a:p>
          <a:p>
            <a:pPr defTabSz="1426463">
              <a:defRPr sz="11310"/>
            </a:pPr>
            <a:r>
              <a:t>Parcours client (customer journey)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Méthode (suite)…"/>
          <p:cNvSpPr txBox="1"/>
          <p:nvPr/>
        </p:nvSpPr>
        <p:spPr>
          <a:xfrm>
            <a:off x="483445" y="391159"/>
            <a:ext cx="8891386" cy="109270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Méthode (suite)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il est nécessaire d’avoir des informations de qualité pour construire ses personas.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Qui est votre persona (BtoB ou BtoC) ? (prénom âge sexe photo CV GENXYZ …)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Quels sont les besoins, attentes, objectifs de chaque persona ?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Quels sont les problèmes, points de friction de chaque persona ?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Où trouver les informations de base ?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Les photos fictives peuvent être téléchargées sur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 invalidUrl="" action="" tgtFrame="" tooltip="" history="1" highlightClick="0" endSnd="0"/>
              </a:rPr>
              <a:t>https://www.thispersondoesnotexist.com/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Votre CRM d’entreprise 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Les commerciaux de l’entreprise 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Certains éléments démographiques sont dans Google Analytics</a:t>
            </a:r>
          </a:p>
        </p:txBody>
      </p:sp>
      <p:sp>
        <p:nvSpPr>
          <p:cNvPr id="786" name="Points d’amélioration…"/>
          <p:cNvSpPr txBox="1"/>
          <p:nvPr/>
        </p:nvSpPr>
        <p:spPr>
          <a:xfrm>
            <a:off x="10540358" y="200659"/>
            <a:ext cx="13667676" cy="127177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Points d’amélioration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Pour améliorer un persona, il est possible de lancer une phase de recueil d’informations sur l’échantillon cible (sondages, interviews…)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Cooper (2004) propose par exemple de se focaliser sur ces cinq types de variables :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Activités – Ce que l’utilisateur fait, à quelle fréquence et dans quel volume.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Attitudes – Ce que l’utilisateur pense du domaine du produit.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Aptitudes – Quelle formation l’utilisateur a et sa capacité d’apprentissage.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Motivation – Pourquoi l’utilisateur est-il engagé dans le domaine du produit.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Compétences – Les capacités de l’utilisateur par rapport au domaine et aux technologies.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Pour convertir un persona, il faut comprendre son parcours utilisateur :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1 – Les leviers qui vont lui permettre de vous connaitre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2 – Les étapes réalisées depuis ces leviers jusqu’à vos formulaires (page d’atterrissage, navigation et page final)</a:t>
            </a:r>
          </a:p>
          <a:p>
            <a:pPr>
              <a:defRPr sz="3500">
                <a:latin typeface="Open Sans Light"/>
                <a:ea typeface="Open Sans Light"/>
                <a:cs typeface="Open Sans Light"/>
                <a:sym typeface="Open Sans Light"/>
              </a:defRPr>
            </a:pPr>
            <a:r>
              <a:t>3 – La finalité de son parcours (Vers quel objectif se rend-il ?)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Title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121408">
              <a:defRPr sz="9222"/>
            </a:lvl1pPr>
          </a:lstStyle>
          <a:p>
            <a:pPr/>
            <a:r>
              <a:t>Millennials</a:t>
            </a:r>
          </a:p>
        </p:txBody>
      </p:sp>
      <p:pic>
        <p:nvPicPr>
          <p:cNvPr id="789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26378" y="10023249"/>
            <a:ext cx="4847437" cy="4179567"/>
          </a:xfrm>
          <a:prstGeom prst="rect">
            <a:avLst/>
          </a:prstGeom>
          <a:ln w="12700">
            <a:miter lim="400000"/>
          </a:ln>
        </p:spPr>
      </p:pic>
      <p:pic>
        <p:nvPicPr>
          <p:cNvPr id="790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63082" y="10031949"/>
            <a:ext cx="6786411" cy="3684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9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715514" y="9976067"/>
            <a:ext cx="6569680" cy="3795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792" name="Picture 6" descr="Picture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865536" y="9976067"/>
            <a:ext cx="7755899" cy="3795811"/>
          </a:xfrm>
          <a:prstGeom prst="rect">
            <a:avLst/>
          </a:prstGeom>
          <a:ln w="12700">
            <a:miter lim="400000"/>
          </a:ln>
        </p:spPr>
      </p:pic>
      <p:pic>
        <p:nvPicPr>
          <p:cNvPr id="793" name="Picture 7" descr="Picture 7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641104" y="10026350"/>
            <a:ext cx="5178363" cy="3745527"/>
          </a:xfrm>
          <a:prstGeom prst="rect">
            <a:avLst/>
          </a:prstGeom>
          <a:ln w="12700">
            <a:miter lim="400000"/>
          </a:ln>
        </p:spPr>
      </p:pic>
      <p:sp>
        <p:nvSpPr>
          <p:cNvPr id="794" name="Content Placeholder 1"/>
          <p:cNvSpPr txBox="1"/>
          <p:nvPr>
            <p:ph type="body" idx="4294967295"/>
          </p:nvPr>
        </p:nvSpPr>
        <p:spPr>
          <a:xfrm>
            <a:off x="1219199" y="1507066"/>
            <a:ext cx="21945601" cy="10515601"/>
          </a:xfrm>
          <a:prstGeom prst="rect">
            <a:avLst/>
          </a:prstGeom>
        </p:spPr>
        <p:txBody>
          <a:bodyPr lIns="121919" tIns="121919" rIns="121919" bIns="121919">
            <a:noAutofit/>
          </a:bodyPr>
          <a:lstStyle/>
          <a:p>
            <a:pPr marL="0" indent="0" defTabSz="2438400">
              <a:lnSpc>
                <a:spcPts val="7200"/>
              </a:lnSpc>
              <a:spcBef>
                <a:spcPts val="1500"/>
              </a:spcBef>
              <a:buSzTx/>
              <a:buFontTx/>
              <a:buNone/>
              <a:defRPr sz="8000">
                <a:solidFill>
                  <a:srgbClr val="A7A7A7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Lost </a:t>
            </a:r>
            <a:r>
              <a:t>… </a:t>
            </a:r>
            <a:r>
              <a:t>Greatest </a:t>
            </a:r>
            <a:r>
              <a:t>… </a:t>
            </a:r>
            <a:r>
              <a:t>Silent </a:t>
            </a:r>
            <a:r>
              <a:t>… </a:t>
            </a:r>
          </a:p>
          <a:p>
            <a:pPr marL="0" indent="0" defTabSz="2438400">
              <a:lnSpc>
                <a:spcPts val="7200"/>
              </a:lnSpc>
              <a:spcBef>
                <a:spcPts val="1500"/>
              </a:spcBef>
              <a:buSzTx/>
              <a:buFontTx/>
              <a:buNone/>
              <a:defRPr>
                <a:solidFill>
                  <a:srgbClr val="2A7695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6400"/>
              <a:t>BabyBoomer </a:t>
            </a:r>
            <a:r>
              <a:rPr sz="2600"/>
              <a:t>(1940 - 1965 +/- 6 ans)</a:t>
            </a:r>
          </a:p>
          <a:p>
            <a:pPr marL="0" indent="0" defTabSz="2438400">
              <a:lnSpc>
                <a:spcPts val="7200"/>
              </a:lnSpc>
              <a:spcBef>
                <a:spcPts val="2100"/>
              </a:spcBef>
              <a:buSzTx/>
              <a:buFontTx/>
              <a:buNone/>
              <a:defRPr sz="7600">
                <a:solidFill>
                  <a:srgbClr val="FF2600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sz="6400"/>
              <a:t>GenX</a:t>
            </a:r>
            <a:r>
              <a:t> </a:t>
            </a:r>
            <a:r>
              <a:rPr sz="2800"/>
              <a:t>(1955 1985    +/- 8 ans)</a:t>
            </a:r>
            <a:endParaRPr sz="2800"/>
          </a:p>
          <a:p>
            <a:pPr marL="0" indent="0" defTabSz="2438400">
              <a:lnSpc>
                <a:spcPts val="7200"/>
              </a:lnSpc>
              <a:spcBef>
                <a:spcPts val="2100"/>
              </a:spcBef>
              <a:buSzTx/>
              <a:buFontTx/>
              <a:buNone/>
              <a:defRPr sz="8000">
                <a:solidFill>
                  <a:srgbClr val="604A7B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GenY = </a:t>
            </a:r>
            <a:r>
              <a:rPr sz="5000"/>
              <a:t>Millennials</a:t>
            </a:r>
            <a:r>
              <a:t> </a:t>
            </a:r>
            <a:r>
              <a:rPr sz="2800"/>
              <a:t>(1979 1999   +/- 5 ans)</a:t>
            </a:r>
            <a:endParaRPr sz="2800"/>
          </a:p>
          <a:p>
            <a:pPr marL="0" indent="0" defTabSz="2438400">
              <a:lnSpc>
                <a:spcPts val="7200"/>
              </a:lnSpc>
              <a:spcBef>
                <a:spcPts val="2100"/>
              </a:spcBef>
              <a:buSzTx/>
              <a:buFontTx/>
              <a:buNone/>
              <a:defRPr sz="8000">
                <a:solidFill>
                  <a:srgbClr val="F79646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GenZ</a:t>
            </a:r>
            <a:r>
              <a:rPr sz="5000"/>
              <a:t> = Digital Natives = GEN C  </a:t>
            </a:r>
            <a:r>
              <a:rPr sz="2800"/>
              <a:t>(1994 2007  +/- 4 ans)</a:t>
            </a:r>
            <a:endParaRPr sz="2800"/>
          </a:p>
          <a:p>
            <a:pPr marL="0" indent="0" defTabSz="2438400">
              <a:lnSpc>
                <a:spcPts val="7200"/>
              </a:lnSpc>
              <a:spcBef>
                <a:spcPts val="2100"/>
              </a:spcBef>
              <a:buSzTx/>
              <a:buFontTx/>
              <a:buNone/>
              <a:defRPr sz="8000">
                <a:solidFill>
                  <a:srgbClr val="F79646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>
                <a:solidFill>
                  <a:srgbClr val="A7A7A7"/>
                </a:solidFill>
              </a:rPr>
              <a:t>alphaGEN ?</a:t>
            </a:r>
            <a:r>
              <a:rPr sz="4800">
                <a:solidFill>
                  <a:srgbClr val="A7A7A7"/>
                </a:solidFill>
              </a:rPr>
              <a:t> = 2008 - 2020 ?</a:t>
            </a:r>
            <a:r>
              <a:rPr sz="2800"/>
              <a:t> </a:t>
            </a:r>
            <a:endParaRPr sz="2800"/>
          </a:p>
          <a:p>
            <a:pPr marL="0" indent="0" defTabSz="2438400">
              <a:lnSpc>
                <a:spcPts val="7200"/>
              </a:lnSpc>
              <a:spcBef>
                <a:spcPts val="2100"/>
              </a:spcBef>
              <a:buSzTx/>
              <a:buFontTx/>
              <a:buNone/>
              <a:defRPr sz="8000">
                <a:solidFill>
                  <a:srgbClr val="C2D6DB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SingularityGeneration ?? 2018 - 2030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CARTE"/>
          <p:cNvSpPr txBox="1"/>
          <p:nvPr/>
        </p:nvSpPr>
        <p:spPr>
          <a:xfrm>
            <a:off x="-1825089" y="3085792"/>
            <a:ext cx="27943591" cy="5923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pc="3393" sz="377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CARTE</a:t>
            </a:r>
          </a:p>
        </p:txBody>
      </p:sp>
      <p:sp>
        <p:nvSpPr>
          <p:cNvPr id="797" name="EMPATHIE"/>
          <p:cNvSpPr txBox="1"/>
          <p:nvPr/>
        </p:nvSpPr>
        <p:spPr>
          <a:xfrm>
            <a:off x="-1779795" y="5600392"/>
            <a:ext cx="27943591" cy="5923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pc="-3769" sz="37700">
                <a:solidFill>
                  <a:schemeClr val="accent5">
                    <a:satOff val="-3547"/>
                    <a:lumOff val="-10352"/>
                  </a:schemeClr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EMPATHIE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empathy map updated.png" descr="empathy map update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9569" y="12700"/>
            <a:ext cx="22744862" cy="147112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USER"/>
          <p:cNvSpPr txBox="1"/>
          <p:nvPr/>
        </p:nvSpPr>
        <p:spPr>
          <a:xfrm>
            <a:off x="-1825089" y="3085792"/>
            <a:ext cx="27943591" cy="5923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z="377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USER</a:t>
            </a:r>
          </a:p>
        </p:txBody>
      </p:sp>
      <p:sp>
        <p:nvSpPr>
          <p:cNvPr id="802" name="STORIES"/>
          <p:cNvSpPr txBox="1"/>
          <p:nvPr/>
        </p:nvSpPr>
        <p:spPr>
          <a:xfrm>
            <a:off x="-1698089" y="5879792"/>
            <a:ext cx="27943591" cy="5923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z="37700">
                <a:solidFill>
                  <a:schemeClr val="accent5">
                    <a:satOff val="-3547"/>
                    <a:lumOff val="-10352"/>
                  </a:schemeClr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STORIES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Title 1"/>
          <p:cNvSpPr txBox="1"/>
          <p:nvPr>
            <p:ph type="title"/>
          </p:nvPr>
        </p:nvSpPr>
        <p:spPr>
          <a:xfrm>
            <a:off x="-2" y="0"/>
            <a:ext cx="24523818" cy="1080000"/>
          </a:xfrm>
          <a:prstGeom prst="rect">
            <a:avLst/>
          </a:prstGeom>
        </p:spPr>
        <p:txBody>
          <a:bodyPr/>
          <a:lstStyle/>
          <a:p>
            <a:pPr/>
            <a:r>
              <a:t>USER STORY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Title 1"/>
          <p:cNvSpPr txBox="1"/>
          <p:nvPr>
            <p:ph type="title"/>
          </p:nvPr>
        </p:nvSpPr>
        <p:spPr>
          <a:xfrm>
            <a:off x="-2" y="0"/>
            <a:ext cx="24523818" cy="1080000"/>
          </a:xfrm>
          <a:prstGeom prst="rect">
            <a:avLst/>
          </a:prstGeom>
        </p:spPr>
        <p:txBody>
          <a:bodyPr/>
          <a:lstStyle/>
          <a:p>
            <a:pPr/>
            <a:r>
              <a:t>USER STORY</a:t>
            </a:r>
          </a:p>
        </p:txBody>
      </p:sp>
      <p:grpSp>
        <p:nvGrpSpPr>
          <p:cNvPr id="809" name="Rectangle 9"/>
          <p:cNvGrpSpPr/>
          <p:nvPr/>
        </p:nvGrpSpPr>
        <p:grpSpPr>
          <a:xfrm>
            <a:off x="16716824" y="2799050"/>
            <a:ext cx="3665377" cy="4781913"/>
            <a:chOff x="0" y="0"/>
            <a:chExt cx="3665375" cy="4781911"/>
          </a:xfrm>
        </p:grpSpPr>
        <p:sp>
          <p:nvSpPr>
            <p:cNvPr id="807" name="Rectangle"/>
            <p:cNvSpPr/>
            <p:nvPr/>
          </p:nvSpPr>
          <p:spPr>
            <a:xfrm>
              <a:off x="0" y="0"/>
              <a:ext cx="3665376" cy="478191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08" name="En tant que……"/>
            <p:cNvSpPr txBox="1"/>
            <p:nvPr/>
          </p:nvSpPr>
          <p:spPr>
            <a:xfrm>
              <a:off x="0" y="0"/>
              <a:ext cx="3665376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812" name="Rectangle 15"/>
          <p:cNvGrpSpPr/>
          <p:nvPr/>
        </p:nvGrpSpPr>
        <p:grpSpPr>
          <a:xfrm>
            <a:off x="8479049" y="2799050"/>
            <a:ext cx="3750683" cy="4781913"/>
            <a:chOff x="0" y="0"/>
            <a:chExt cx="3750681" cy="4781911"/>
          </a:xfrm>
        </p:grpSpPr>
        <p:sp>
          <p:nvSpPr>
            <p:cNvPr id="810" name="Rectangle"/>
            <p:cNvSpPr/>
            <p:nvPr/>
          </p:nvSpPr>
          <p:spPr>
            <a:xfrm>
              <a:off x="0" y="0"/>
              <a:ext cx="3750682" cy="478191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1" name="En tant que……"/>
            <p:cNvSpPr txBox="1"/>
            <p:nvPr/>
          </p:nvSpPr>
          <p:spPr>
            <a:xfrm>
              <a:off x="0" y="0"/>
              <a:ext cx="3750682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815" name="Rectangle 21"/>
          <p:cNvGrpSpPr/>
          <p:nvPr/>
        </p:nvGrpSpPr>
        <p:grpSpPr>
          <a:xfrm>
            <a:off x="304747" y="2799050"/>
            <a:ext cx="3687700" cy="4781913"/>
            <a:chOff x="0" y="0"/>
            <a:chExt cx="3687698" cy="4781911"/>
          </a:xfrm>
        </p:grpSpPr>
        <p:sp>
          <p:nvSpPr>
            <p:cNvPr id="813" name="Rectangle"/>
            <p:cNvSpPr/>
            <p:nvPr/>
          </p:nvSpPr>
          <p:spPr>
            <a:xfrm>
              <a:off x="-1" y="0"/>
              <a:ext cx="3687700" cy="478191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4" name="En tant que……"/>
            <p:cNvSpPr txBox="1"/>
            <p:nvPr/>
          </p:nvSpPr>
          <p:spPr>
            <a:xfrm>
              <a:off x="-1" y="0"/>
              <a:ext cx="3687700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818" name="Rectangle 22"/>
          <p:cNvGrpSpPr/>
          <p:nvPr/>
        </p:nvGrpSpPr>
        <p:grpSpPr>
          <a:xfrm>
            <a:off x="20555126" y="2799050"/>
            <a:ext cx="3665377" cy="4781913"/>
            <a:chOff x="0" y="0"/>
            <a:chExt cx="3665375" cy="4781911"/>
          </a:xfrm>
        </p:grpSpPr>
        <p:sp>
          <p:nvSpPr>
            <p:cNvPr id="816" name="Rectangle"/>
            <p:cNvSpPr/>
            <p:nvPr/>
          </p:nvSpPr>
          <p:spPr>
            <a:xfrm>
              <a:off x="0" y="0"/>
              <a:ext cx="3665376" cy="478191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17" name="En tant que……"/>
            <p:cNvSpPr txBox="1"/>
            <p:nvPr/>
          </p:nvSpPr>
          <p:spPr>
            <a:xfrm>
              <a:off x="0" y="0"/>
              <a:ext cx="3665376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821" name="Rectangle 23"/>
          <p:cNvGrpSpPr/>
          <p:nvPr/>
        </p:nvGrpSpPr>
        <p:grpSpPr>
          <a:xfrm>
            <a:off x="12366321" y="2799050"/>
            <a:ext cx="3750683" cy="4781913"/>
            <a:chOff x="0" y="0"/>
            <a:chExt cx="3750681" cy="4781911"/>
          </a:xfrm>
        </p:grpSpPr>
        <p:sp>
          <p:nvSpPr>
            <p:cNvPr id="819" name="Rectangle"/>
            <p:cNvSpPr/>
            <p:nvPr/>
          </p:nvSpPr>
          <p:spPr>
            <a:xfrm>
              <a:off x="0" y="0"/>
              <a:ext cx="3750682" cy="478191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0" name="En tant que……"/>
            <p:cNvSpPr txBox="1"/>
            <p:nvPr/>
          </p:nvSpPr>
          <p:spPr>
            <a:xfrm>
              <a:off x="0" y="0"/>
              <a:ext cx="3750682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824" name="Rectangle 24"/>
          <p:cNvGrpSpPr/>
          <p:nvPr/>
        </p:nvGrpSpPr>
        <p:grpSpPr>
          <a:xfrm>
            <a:off x="4217071" y="2799050"/>
            <a:ext cx="3687700" cy="4781913"/>
            <a:chOff x="0" y="0"/>
            <a:chExt cx="3687698" cy="4781911"/>
          </a:xfrm>
        </p:grpSpPr>
        <p:sp>
          <p:nvSpPr>
            <p:cNvPr id="822" name="Rectangle"/>
            <p:cNvSpPr/>
            <p:nvPr/>
          </p:nvSpPr>
          <p:spPr>
            <a:xfrm>
              <a:off x="-1" y="0"/>
              <a:ext cx="3687700" cy="478191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3" name="En tant que……"/>
            <p:cNvSpPr txBox="1"/>
            <p:nvPr/>
          </p:nvSpPr>
          <p:spPr>
            <a:xfrm>
              <a:off x="-1" y="0"/>
              <a:ext cx="3687700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827" name="Rectangle 25"/>
          <p:cNvGrpSpPr/>
          <p:nvPr/>
        </p:nvGrpSpPr>
        <p:grpSpPr>
          <a:xfrm>
            <a:off x="16695948" y="8277269"/>
            <a:ext cx="3665377" cy="4781913"/>
            <a:chOff x="0" y="0"/>
            <a:chExt cx="3665375" cy="4781911"/>
          </a:xfrm>
        </p:grpSpPr>
        <p:sp>
          <p:nvSpPr>
            <p:cNvPr id="825" name="Rectangle"/>
            <p:cNvSpPr/>
            <p:nvPr/>
          </p:nvSpPr>
          <p:spPr>
            <a:xfrm>
              <a:off x="0" y="0"/>
              <a:ext cx="3665376" cy="478191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6" name="En tant que……"/>
            <p:cNvSpPr txBox="1"/>
            <p:nvPr/>
          </p:nvSpPr>
          <p:spPr>
            <a:xfrm>
              <a:off x="0" y="0"/>
              <a:ext cx="3665376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830" name="Rectangle 26"/>
          <p:cNvGrpSpPr/>
          <p:nvPr/>
        </p:nvGrpSpPr>
        <p:grpSpPr>
          <a:xfrm>
            <a:off x="8458173" y="8277269"/>
            <a:ext cx="3750683" cy="4781913"/>
            <a:chOff x="0" y="0"/>
            <a:chExt cx="3750681" cy="4781911"/>
          </a:xfrm>
        </p:grpSpPr>
        <p:sp>
          <p:nvSpPr>
            <p:cNvPr id="828" name="Rectangle"/>
            <p:cNvSpPr/>
            <p:nvPr/>
          </p:nvSpPr>
          <p:spPr>
            <a:xfrm>
              <a:off x="0" y="0"/>
              <a:ext cx="3750682" cy="478191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29" name="En tant que……"/>
            <p:cNvSpPr txBox="1"/>
            <p:nvPr/>
          </p:nvSpPr>
          <p:spPr>
            <a:xfrm>
              <a:off x="0" y="0"/>
              <a:ext cx="3750682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833" name="Rectangle 27"/>
          <p:cNvGrpSpPr/>
          <p:nvPr/>
        </p:nvGrpSpPr>
        <p:grpSpPr>
          <a:xfrm>
            <a:off x="283871" y="8277269"/>
            <a:ext cx="3687700" cy="4781913"/>
            <a:chOff x="0" y="0"/>
            <a:chExt cx="3687698" cy="4781911"/>
          </a:xfrm>
        </p:grpSpPr>
        <p:sp>
          <p:nvSpPr>
            <p:cNvPr id="831" name="Rectangle"/>
            <p:cNvSpPr/>
            <p:nvPr/>
          </p:nvSpPr>
          <p:spPr>
            <a:xfrm>
              <a:off x="-1" y="0"/>
              <a:ext cx="3687700" cy="478191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2" name="En tant que……"/>
            <p:cNvSpPr txBox="1"/>
            <p:nvPr/>
          </p:nvSpPr>
          <p:spPr>
            <a:xfrm>
              <a:off x="-1" y="0"/>
              <a:ext cx="3687700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836" name="Rectangle 28"/>
          <p:cNvGrpSpPr/>
          <p:nvPr/>
        </p:nvGrpSpPr>
        <p:grpSpPr>
          <a:xfrm>
            <a:off x="20534250" y="8277269"/>
            <a:ext cx="3665377" cy="4781913"/>
            <a:chOff x="0" y="0"/>
            <a:chExt cx="3665375" cy="4781911"/>
          </a:xfrm>
        </p:grpSpPr>
        <p:sp>
          <p:nvSpPr>
            <p:cNvPr id="834" name="Rectangle"/>
            <p:cNvSpPr/>
            <p:nvPr/>
          </p:nvSpPr>
          <p:spPr>
            <a:xfrm>
              <a:off x="0" y="0"/>
              <a:ext cx="3665376" cy="478191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5" name="En tant que……"/>
            <p:cNvSpPr txBox="1"/>
            <p:nvPr/>
          </p:nvSpPr>
          <p:spPr>
            <a:xfrm>
              <a:off x="0" y="0"/>
              <a:ext cx="3665376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839" name="Rectangle 29"/>
          <p:cNvGrpSpPr/>
          <p:nvPr/>
        </p:nvGrpSpPr>
        <p:grpSpPr>
          <a:xfrm>
            <a:off x="12345445" y="8277269"/>
            <a:ext cx="3750683" cy="4781913"/>
            <a:chOff x="0" y="0"/>
            <a:chExt cx="3750681" cy="4781911"/>
          </a:xfrm>
        </p:grpSpPr>
        <p:sp>
          <p:nvSpPr>
            <p:cNvPr id="837" name="Rectangle"/>
            <p:cNvSpPr/>
            <p:nvPr/>
          </p:nvSpPr>
          <p:spPr>
            <a:xfrm>
              <a:off x="0" y="0"/>
              <a:ext cx="3750682" cy="4781912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38" name="En tant que……"/>
            <p:cNvSpPr txBox="1"/>
            <p:nvPr/>
          </p:nvSpPr>
          <p:spPr>
            <a:xfrm>
              <a:off x="0" y="0"/>
              <a:ext cx="3750682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  <p:grpSp>
        <p:nvGrpSpPr>
          <p:cNvPr id="842" name="Rectangle 30"/>
          <p:cNvGrpSpPr/>
          <p:nvPr/>
        </p:nvGrpSpPr>
        <p:grpSpPr>
          <a:xfrm>
            <a:off x="4196195" y="8277269"/>
            <a:ext cx="3687699" cy="4781913"/>
            <a:chOff x="0" y="0"/>
            <a:chExt cx="3687698" cy="4781911"/>
          </a:xfrm>
        </p:grpSpPr>
        <p:sp>
          <p:nvSpPr>
            <p:cNvPr id="840" name="Rectangle"/>
            <p:cNvSpPr/>
            <p:nvPr/>
          </p:nvSpPr>
          <p:spPr>
            <a:xfrm>
              <a:off x="-1" y="0"/>
              <a:ext cx="3687700" cy="478191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1" name="En tant que……"/>
            <p:cNvSpPr txBox="1"/>
            <p:nvPr/>
          </p:nvSpPr>
          <p:spPr>
            <a:xfrm>
              <a:off x="-1" y="0"/>
              <a:ext cx="3687700" cy="220324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En tant que</a:t>
              </a:r>
              <a:r>
                <a:t>…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Je veux ...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Pour ...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PARCOURS"/>
          <p:cNvSpPr txBox="1"/>
          <p:nvPr/>
        </p:nvSpPr>
        <p:spPr>
          <a:xfrm>
            <a:off x="-1825089" y="3085792"/>
            <a:ext cx="27943591" cy="5923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z="377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PARCOURS</a:t>
            </a:r>
          </a:p>
        </p:txBody>
      </p:sp>
      <p:sp>
        <p:nvSpPr>
          <p:cNvPr id="845" name="CLIENT"/>
          <p:cNvSpPr txBox="1"/>
          <p:nvPr/>
        </p:nvSpPr>
        <p:spPr>
          <a:xfrm>
            <a:off x="-1698089" y="5879792"/>
            <a:ext cx="27943591" cy="5923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z="37700">
                <a:solidFill>
                  <a:schemeClr val="accent5">
                    <a:satOff val="-3547"/>
                    <a:lumOff val="-10352"/>
                  </a:schemeClr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CLIENT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5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7" name="Paper.Paper_Tools.24.png" descr="Paper.Paper_Tools.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800" y="4124967"/>
            <a:ext cx="12186542" cy="9138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848" name="Paper.Paper_Tools.24.png" descr="Paper.Paper_Tools.24.png"/>
          <p:cNvPicPr>
            <a:picLocks noChangeAspect="1"/>
          </p:cNvPicPr>
          <p:nvPr/>
        </p:nvPicPr>
        <p:blipFill>
          <a:blip r:embed="rId2">
            <a:extLst/>
          </a:blip>
          <a:srcRect l="3032" t="0" r="0" b="0"/>
          <a:stretch>
            <a:fillRect/>
          </a:stretch>
        </p:blipFill>
        <p:spPr>
          <a:xfrm>
            <a:off x="11567814" y="693367"/>
            <a:ext cx="12729983" cy="9844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849" name="google-maps (1).png" descr="google-maps (1)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231" y="6641103"/>
            <a:ext cx="1395085" cy="13950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50" name="google-maps (1).png" descr="google-maps (1)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166716" y="1694935"/>
            <a:ext cx="1395084" cy="13950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51" name="google-maps.png" descr="google-maps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657656" y="5615808"/>
            <a:ext cx="1395085" cy="13950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52" name="google-maps.png" descr="google-maps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58187" y="5246020"/>
            <a:ext cx="1395085" cy="13950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53" name="google-maps.png" descr="google-maps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328340" y="1866101"/>
            <a:ext cx="1395085" cy="13950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54" name="google-maps.png" descr="google-maps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192000" y="3090019"/>
            <a:ext cx="1395084" cy="1395084"/>
          </a:xfrm>
          <a:prstGeom prst="rect">
            <a:avLst/>
          </a:prstGeom>
          <a:ln w="12700">
            <a:miter lim="400000"/>
          </a:ln>
        </p:spPr>
      </p:pic>
      <p:pic>
        <p:nvPicPr>
          <p:cNvPr id="855" name="maps-and-flags.png" descr="maps-and-flags.png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492183" y="6405022"/>
            <a:ext cx="1129954" cy="1211740"/>
          </a:xfrm>
          <a:prstGeom prst="rect">
            <a:avLst/>
          </a:prstGeom>
          <a:ln w="12700">
            <a:miter lim="400000"/>
          </a:ln>
        </p:spPr>
      </p:pic>
      <p:pic>
        <p:nvPicPr>
          <p:cNvPr id="856" name="maps-and-flags.png" descr="maps-and-flags.png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339759" y="2746987"/>
            <a:ext cx="1129954" cy="1211741"/>
          </a:xfrm>
          <a:prstGeom prst="rect">
            <a:avLst/>
          </a:prstGeom>
          <a:ln w="12700">
            <a:miter lim="400000"/>
          </a:ln>
        </p:spPr>
      </p:pic>
      <p:pic>
        <p:nvPicPr>
          <p:cNvPr id="857" name="maps-and-flags.png" descr="maps-and-flags.png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932896" y="2746987"/>
            <a:ext cx="1129953" cy="1211741"/>
          </a:xfrm>
          <a:prstGeom prst="rect">
            <a:avLst/>
          </a:prstGeom>
          <a:ln w="12700">
            <a:miter lim="400000"/>
          </a:ln>
        </p:spPr>
      </p:pic>
      <p:sp>
        <p:nvSpPr>
          <p:cNvPr id="858" name="Customer Journey…"/>
          <p:cNvSpPr txBox="1"/>
          <p:nvPr/>
        </p:nvSpPr>
        <p:spPr>
          <a:xfrm>
            <a:off x="38099" y="-63501"/>
            <a:ext cx="3767734" cy="113411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defTabSz="825500">
              <a:lnSpc>
                <a:spcPct val="10000"/>
              </a:lnSpc>
              <a:spcBef>
                <a:spcPts val="3400"/>
              </a:spcBef>
              <a:defRPr sz="3200">
                <a:solidFill>
                  <a:srgbClr val="5E5E5E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  <a:r>
              <a:t>Customer Journey</a:t>
            </a:r>
          </a:p>
          <a:p>
            <a:pPr defTabSz="825500">
              <a:lnSpc>
                <a:spcPct val="10000"/>
              </a:lnSpc>
              <a:spcBef>
                <a:spcPts val="3400"/>
              </a:spcBef>
              <a:defRPr sz="3200">
                <a:solidFill>
                  <a:srgbClr val="5E5E5E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  <a:r>
              <a:t>Parcours client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Shape"/>
          <p:cNvSpPr/>
          <p:nvPr/>
        </p:nvSpPr>
        <p:spPr>
          <a:xfrm>
            <a:off x="1375284" y="1511153"/>
            <a:ext cx="20274591" cy="106257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93" fill="norm" stroke="1" extrusionOk="0">
                <a:moveTo>
                  <a:pt x="8498" y="318"/>
                </a:moveTo>
                <a:cubicBezTo>
                  <a:pt x="9997" y="500"/>
                  <a:pt x="11221" y="2658"/>
                  <a:pt x="11430" y="5482"/>
                </a:cubicBezTo>
                <a:lnTo>
                  <a:pt x="11510" y="15981"/>
                </a:lnTo>
                <a:cubicBezTo>
                  <a:pt x="11810" y="17556"/>
                  <a:pt x="12635" y="18545"/>
                  <a:pt x="13513" y="18383"/>
                </a:cubicBezTo>
                <a:cubicBezTo>
                  <a:pt x="14244" y="18247"/>
                  <a:pt x="14867" y="17323"/>
                  <a:pt x="15113" y="16011"/>
                </a:cubicBezTo>
                <a:lnTo>
                  <a:pt x="15174" y="5567"/>
                </a:lnTo>
                <a:cubicBezTo>
                  <a:pt x="15305" y="2445"/>
                  <a:pt x="16670" y="29"/>
                  <a:pt x="18320" y="0"/>
                </a:cubicBezTo>
                <a:cubicBezTo>
                  <a:pt x="19958" y="-29"/>
                  <a:pt x="21340" y="2308"/>
                  <a:pt x="21514" y="5401"/>
                </a:cubicBezTo>
                <a:lnTo>
                  <a:pt x="21600" y="15779"/>
                </a:lnTo>
                <a:lnTo>
                  <a:pt x="20263" y="15858"/>
                </a:lnTo>
                <a:lnTo>
                  <a:pt x="20141" y="5429"/>
                </a:lnTo>
                <a:cubicBezTo>
                  <a:pt x="19929" y="3863"/>
                  <a:pt x="19186" y="2766"/>
                  <a:pt x="18335" y="2760"/>
                </a:cubicBezTo>
                <a:cubicBezTo>
                  <a:pt x="17430" y="2755"/>
                  <a:pt x="16651" y="3969"/>
                  <a:pt x="16478" y="5655"/>
                </a:cubicBezTo>
                <a:lnTo>
                  <a:pt x="16422" y="15953"/>
                </a:lnTo>
                <a:cubicBezTo>
                  <a:pt x="16200" y="18618"/>
                  <a:pt x="15081" y="20687"/>
                  <a:pt x="13672" y="21037"/>
                </a:cubicBezTo>
                <a:cubicBezTo>
                  <a:pt x="11937" y="21468"/>
                  <a:pt x="10328" y="19252"/>
                  <a:pt x="10005" y="15988"/>
                </a:cubicBezTo>
                <a:lnTo>
                  <a:pt x="9996" y="5555"/>
                </a:lnTo>
                <a:cubicBezTo>
                  <a:pt x="9801" y="4125"/>
                  <a:pt x="9140" y="3101"/>
                  <a:pt x="8364" y="3023"/>
                </a:cubicBezTo>
                <a:cubicBezTo>
                  <a:pt x="7533" y="2939"/>
                  <a:pt x="6780" y="3948"/>
                  <a:pt x="6544" y="5463"/>
                </a:cubicBezTo>
                <a:lnTo>
                  <a:pt x="6389" y="16045"/>
                </a:lnTo>
                <a:cubicBezTo>
                  <a:pt x="6232" y="19080"/>
                  <a:pt x="4908" y="21415"/>
                  <a:pt x="3303" y="21491"/>
                </a:cubicBezTo>
                <a:cubicBezTo>
                  <a:pt x="1609" y="21571"/>
                  <a:pt x="147" y="19149"/>
                  <a:pt x="21" y="15841"/>
                </a:cubicBezTo>
                <a:lnTo>
                  <a:pt x="0" y="5592"/>
                </a:lnTo>
                <a:lnTo>
                  <a:pt x="1394" y="5541"/>
                </a:lnTo>
                <a:lnTo>
                  <a:pt x="1398" y="16039"/>
                </a:lnTo>
                <a:cubicBezTo>
                  <a:pt x="1698" y="17594"/>
                  <a:pt x="2499" y="18575"/>
                  <a:pt x="3362" y="18467"/>
                </a:cubicBezTo>
                <a:cubicBezTo>
                  <a:pt x="4124" y="18373"/>
                  <a:pt x="4789" y="17436"/>
                  <a:pt x="5052" y="16058"/>
                </a:cubicBezTo>
                <a:lnTo>
                  <a:pt x="5103" y="5608"/>
                </a:lnTo>
                <a:cubicBezTo>
                  <a:pt x="5326" y="2424"/>
                  <a:pt x="6810" y="113"/>
                  <a:pt x="8498" y="318"/>
                </a:cubicBezTo>
                <a:close/>
              </a:path>
            </a:pathLst>
          </a:custGeom>
          <a:solidFill>
            <a:srgbClr val="424242"/>
          </a:solidFill>
          <a:ln w="3175">
            <a:miter lim="400000"/>
          </a:ln>
        </p:spPr>
        <p:txBody>
          <a:bodyPr tIns="91439" bIns="91439" anchor="ctr"/>
          <a:lstStyle/>
          <a:p>
            <a:pPr>
              <a:defRPr sz="3200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61" name="Line"/>
          <p:cNvSpPr/>
          <p:nvPr/>
        </p:nvSpPr>
        <p:spPr>
          <a:xfrm rot="16233675">
            <a:off x="6693015" y="-2688521"/>
            <a:ext cx="9668350" cy="190200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600" fill="norm" stroke="1" extrusionOk="0">
                <a:moveTo>
                  <a:pt x="5166" y="21600"/>
                </a:moveTo>
                <a:lnTo>
                  <a:pt x="16774" y="21466"/>
                </a:lnTo>
                <a:cubicBezTo>
                  <a:pt x="19404" y="21347"/>
                  <a:pt x="21417" y="20226"/>
                  <a:pt x="21456" y="18875"/>
                </a:cubicBezTo>
                <a:cubicBezTo>
                  <a:pt x="21497" y="17464"/>
                  <a:pt x="19368" y="16285"/>
                  <a:pt x="16614" y="16209"/>
                </a:cubicBezTo>
                <a:lnTo>
                  <a:pt x="5020" y="16205"/>
                </a:lnTo>
                <a:cubicBezTo>
                  <a:pt x="2441" y="16007"/>
                  <a:pt x="525" y="14888"/>
                  <a:pt x="458" y="13554"/>
                </a:cubicBezTo>
                <a:cubicBezTo>
                  <a:pt x="390" y="12179"/>
                  <a:pt x="2315" y="10989"/>
                  <a:pt x="4971" y="10778"/>
                </a:cubicBezTo>
                <a:lnTo>
                  <a:pt x="16473" y="10646"/>
                </a:lnTo>
                <a:cubicBezTo>
                  <a:pt x="18945" y="10448"/>
                  <a:pt x="20772" y="9371"/>
                  <a:pt x="20832" y="8091"/>
                </a:cubicBezTo>
                <a:cubicBezTo>
                  <a:pt x="20897" y="6710"/>
                  <a:pt x="18892" y="5531"/>
                  <a:pt x="16206" y="5386"/>
                </a:cubicBezTo>
                <a:lnTo>
                  <a:pt x="4794" y="5313"/>
                </a:lnTo>
                <a:cubicBezTo>
                  <a:pt x="2165" y="5219"/>
                  <a:pt x="106" y="4125"/>
                  <a:pt x="4" y="2778"/>
                </a:cubicBezTo>
                <a:cubicBezTo>
                  <a:pt x="-103" y="1366"/>
                  <a:pt x="1963" y="158"/>
                  <a:pt x="4714" y="39"/>
                </a:cubicBezTo>
                <a:lnTo>
                  <a:pt x="16335" y="0"/>
                </a:lnTo>
              </a:path>
            </a:pathLst>
          </a:custGeom>
          <a:ln w="101600">
            <a:solidFill>
              <a:srgbClr val="FFFFFF"/>
            </a:solidFill>
            <a:custDash>
              <a:ds d="200000" sp="200000"/>
            </a:custDash>
            <a:miter lim="400000"/>
          </a:ln>
        </p:spPr>
        <p:txBody>
          <a:bodyPr tIns="91439" bIns="91439"/>
          <a:lstStyle/>
          <a:p>
            <a:pPr>
              <a:defRPr sz="32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62" name="Circle"/>
          <p:cNvSpPr/>
          <p:nvPr/>
        </p:nvSpPr>
        <p:spPr>
          <a:xfrm>
            <a:off x="3475566" y="10411755"/>
            <a:ext cx="1968501" cy="1968501"/>
          </a:xfrm>
          <a:prstGeom prst="ellipse">
            <a:avLst/>
          </a:prstGeom>
          <a:solidFill>
            <a:srgbClr val="D11919"/>
          </a:solidFill>
          <a:ln w="25400">
            <a:solidFill>
              <a:srgbClr val="FFFFFF"/>
            </a:solidFill>
            <a:miter/>
          </a:ln>
        </p:spPr>
        <p:txBody>
          <a:bodyPr tIns="91439" bIns="91439" anchor="ctr"/>
          <a:lstStyle/>
          <a:p>
            <a:pPr>
              <a:defRPr sz="32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63" name="Circle"/>
          <p:cNvSpPr/>
          <p:nvPr/>
        </p:nvSpPr>
        <p:spPr>
          <a:xfrm>
            <a:off x="8034866" y="1284688"/>
            <a:ext cx="1968501" cy="1968501"/>
          </a:xfrm>
          <a:prstGeom prst="ellipse">
            <a:avLst/>
          </a:prstGeom>
          <a:solidFill>
            <a:srgbClr val="008F00"/>
          </a:solidFill>
          <a:ln w="25400">
            <a:solidFill>
              <a:srgbClr val="FFFFFF"/>
            </a:solidFill>
            <a:miter/>
          </a:ln>
        </p:spPr>
        <p:txBody>
          <a:bodyPr tIns="91439" bIns="91439" anchor="ctr"/>
          <a:lstStyle/>
          <a:p>
            <a:pPr>
              <a:defRPr sz="32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64" name="Circle"/>
          <p:cNvSpPr/>
          <p:nvPr/>
        </p:nvSpPr>
        <p:spPr>
          <a:xfrm>
            <a:off x="13025966" y="10386355"/>
            <a:ext cx="1968501" cy="1968501"/>
          </a:xfrm>
          <a:prstGeom prst="ellipse">
            <a:avLst/>
          </a:prstGeom>
          <a:gradFill>
            <a:gsLst>
              <a:gs pos="0">
                <a:srgbClr val="5F82CB"/>
              </a:gs>
              <a:gs pos="50000">
                <a:srgbClr val="3E70CA"/>
              </a:gs>
              <a:gs pos="100000">
                <a:srgbClr val="2F61BA"/>
              </a:gs>
            </a:gsLst>
            <a:lin ang="5400000"/>
          </a:gradFill>
          <a:ln w="12700">
            <a:solidFill>
              <a:schemeClr val="accent5"/>
            </a:solidFill>
            <a:miter/>
          </a:ln>
        </p:spPr>
        <p:txBody>
          <a:bodyPr tIns="91439" bIns="9143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65" name="Circle"/>
          <p:cNvSpPr/>
          <p:nvPr/>
        </p:nvSpPr>
        <p:spPr>
          <a:xfrm>
            <a:off x="20044833" y="8294476"/>
            <a:ext cx="1968501" cy="1968501"/>
          </a:xfrm>
          <a:prstGeom prst="ellipse">
            <a:avLst/>
          </a:prstGeom>
          <a:gradFill>
            <a:gsLst>
              <a:gs pos="0">
                <a:schemeClr val="accent4">
                  <a:hueOff val="-406799"/>
                  <a:lumOff val="30382"/>
                </a:schemeClr>
              </a:gs>
              <a:gs pos="50000">
                <a:srgbClr val="FFD58D"/>
              </a:gs>
              <a:gs pos="100000">
                <a:schemeClr val="accent4">
                  <a:hueOff val="-362075"/>
                  <a:lumOff val="23565"/>
                </a:schemeClr>
              </a:gs>
            </a:gsLst>
            <a:lin ang="5400000"/>
          </a:gradFill>
          <a:ln w="12700">
            <a:solidFill>
              <a:schemeClr val="accent4"/>
            </a:solidFill>
            <a:miter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866" name="Circle"/>
          <p:cNvSpPr/>
          <p:nvPr/>
        </p:nvSpPr>
        <p:spPr>
          <a:xfrm>
            <a:off x="17758833" y="1246588"/>
            <a:ext cx="1968501" cy="1968501"/>
          </a:xfrm>
          <a:prstGeom prst="ellipse">
            <a:avLst/>
          </a:prstGeom>
          <a:solidFill>
            <a:srgbClr val="FF8AD8"/>
          </a:solidFill>
          <a:ln w="25400">
            <a:solidFill>
              <a:srgbClr val="FFFFFF"/>
            </a:solidFill>
            <a:miter/>
          </a:ln>
        </p:spPr>
        <p:txBody>
          <a:bodyPr tIns="91439" bIns="91439" anchor="ctr"/>
          <a:lstStyle/>
          <a:p>
            <a:pPr>
              <a:defRPr sz="32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67" name="Circle"/>
          <p:cNvSpPr/>
          <p:nvPr/>
        </p:nvSpPr>
        <p:spPr>
          <a:xfrm>
            <a:off x="1032932" y="3168521"/>
            <a:ext cx="1968501" cy="1968501"/>
          </a:xfrm>
          <a:prstGeom prst="ellipse">
            <a:avLst/>
          </a:prstGeom>
          <a:solidFill>
            <a:srgbClr val="919191"/>
          </a:solidFill>
          <a:ln w="25400">
            <a:solidFill>
              <a:srgbClr val="FFFFFF"/>
            </a:solidFill>
            <a:miter/>
          </a:ln>
        </p:spPr>
        <p:txBody>
          <a:bodyPr tIns="91439" bIns="91439" anchor="ctr"/>
          <a:lstStyle/>
          <a:p>
            <a:pPr>
              <a:defRPr sz="32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868" name="block.png" descr="block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95333" y="3430921"/>
            <a:ext cx="1443700" cy="1443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9" name="ear.png" descr="ear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20277" y="10867566"/>
            <a:ext cx="1082279" cy="1082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870" name="tape-measure.png" descr="tape-measur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80888" y="1679909"/>
            <a:ext cx="1082279" cy="1082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871" name="key (1).png" descr="key (1)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367384" y="10753173"/>
            <a:ext cx="1285666" cy="1285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872" name="tap.png" descr="tap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161196" y="1648953"/>
            <a:ext cx="1163771" cy="1163771"/>
          </a:xfrm>
          <a:prstGeom prst="rect">
            <a:avLst/>
          </a:prstGeom>
          <a:ln w="12700">
            <a:miter lim="400000"/>
          </a:ln>
        </p:spPr>
      </p:pic>
      <p:sp>
        <p:nvSpPr>
          <p:cNvPr id="873" name="2eme  contact  2012"/>
          <p:cNvSpPr txBox="1"/>
          <p:nvPr/>
        </p:nvSpPr>
        <p:spPr>
          <a:xfrm>
            <a:off x="3143423" y="8175096"/>
            <a:ext cx="2632787" cy="22072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60000"/>
              </a:lnSpc>
              <a:defRPr sz="5800">
                <a:solidFill>
                  <a:srgbClr val="6CBD42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t>2eme </a:t>
            </a:r>
            <a:br/>
            <a:r>
              <a:t>contact </a:t>
            </a:r>
            <a:br/>
            <a:r>
              <a:t>2012</a:t>
            </a:r>
          </a:p>
        </p:txBody>
      </p:sp>
      <p:sp>
        <p:nvSpPr>
          <p:cNvPr id="874" name="Premier touchpoint 2009"/>
          <p:cNvSpPr txBox="1"/>
          <p:nvPr/>
        </p:nvSpPr>
        <p:spPr>
          <a:xfrm>
            <a:off x="223104" y="1117418"/>
            <a:ext cx="3588157" cy="22072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60000"/>
              </a:lnSpc>
              <a:defRPr sz="5800"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t>Premier</a:t>
            </a:r>
            <a:br/>
            <a:r>
              <a:t>touchpoint</a:t>
            </a:r>
            <a:br/>
            <a:r>
              <a:t>2009</a:t>
            </a:r>
          </a:p>
        </p:txBody>
      </p:sp>
      <p:sp>
        <p:nvSpPr>
          <p:cNvPr id="875" name="3eme contact 2015"/>
          <p:cNvSpPr txBox="1"/>
          <p:nvPr/>
        </p:nvSpPr>
        <p:spPr>
          <a:xfrm>
            <a:off x="7959348" y="3481492"/>
            <a:ext cx="2441271" cy="22072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60000"/>
              </a:lnSpc>
              <a:defRPr sz="5800">
                <a:solidFill>
                  <a:srgbClr val="0076BC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t>3eme</a:t>
            </a:r>
            <a:br/>
            <a:r>
              <a:t>contact</a:t>
            </a:r>
            <a:br/>
            <a:r>
              <a:t>2015</a:t>
            </a:r>
          </a:p>
        </p:txBody>
      </p:sp>
      <p:sp>
        <p:nvSpPr>
          <p:cNvPr id="876" name="Achat 2018"/>
          <p:cNvSpPr txBox="1"/>
          <p:nvPr/>
        </p:nvSpPr>
        <p:spPr>
          <a:xfrm>
            <a:off x="13055862" y="8839071"/>
            <a:ext cx="1908709" cy="1605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60000"/>
              </a:lnSpc>
              <a:defRPr sz="5800">
                <a:solidFill>
                  <a:srgbClr val="0076BC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t>Achat</a:t>
            </a:r>
            <a:br/>
            <a:r>
              <a:t>2018</a:t>
            </a:r>
          </a:p>
        </p:txBody>
      </p:sp>
      <p:sp>
        <p:nvSpPr>
          <p:cNvPr id="877" name="SAV 2020"/>
          <p:cNvSpPr txBox="1"/>
          <p:nvPr/>
        </p:nvSpPr>
        <p:spPr>
          <a:xfrm>
            <a:off x="17970669" y="3350131"/>
            <a:ext cx="1544829" cy="1605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60000"/>
              </a:lnSpc>
              <a:defRPr sz="5800">
                <a:solidFill>
                  <a:srgbClr val="6CBD42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t>SAV</a:t>
            </a:r>
            <a:br/>
            <a:r>
              <a:t>2020</a:t>
            </a:r>
          </a:p>
        </p:txBody>
      </p:sp>
      <p:sp>
        <p:nvSpPr>
          <p:cNvPr id="878" name="Recommande 2022"/>
          <p:cNvSpPr txBox="1"/>
          <p:nvPr/>
        </p:nvSpPr>
        <p:spPr>
          <a:xfrm>
            <a:off x="18890022" y="10062505"/>
            <a:ext cx="4557523" cy="1605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60000"/>
              </a:lnSpc>
              <a:defRPr sz="5800"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t>Recommande</a:t>
            </a:r>
            <a:br/>
            <a:r>
              <a:t>2022</a:t>
            </a:r>
          </a:p>
        </p:txBody>
      </p:sp>
      <p:pic>
        <p:nvPicPr>
          <p:cNvPr id="879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256669" y="8878643"/>
            <a:ext cx="1544829" cy="8001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BUYER"/>
          <p:cNvSpPr txBox="1"/>
          <p:nvPr/>
        </p:nvSpPr>
        <p:spPr>
          <a:xfrm>
            <a:off x="-1825089" y="3085792"/>
            <a:ext cx="27943591" cy="5923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z="377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BUYER</a:t>
            </a:r>
          </a:p>
        </p:txBody>
      </p:sp>
      <p:sp>
        <p:nvSpPr>
          <p:cNvPr id="583" name="PERSONA"/>
          <p:cNvSpPr txBox="1"/>
          <p:nvPr/>
        </p:nvSpPr>
        <p:spPr>
          <a:xfrm>
            <a:off x="-1698089" y="5879792"/>
            <a:ext cx="27943591" cy="5923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z="37700">
                <a:solidFill>
                  <a:schemeClr val="accent5">
                    <a:satOff val="-3547"/>
                    <a:lumOff val="-10352"/>
                  </a:schemeClr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PERSONA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Line"/>
          <p:cNvSpPr/>
          <p:nvPr/>
        </p:nvSpPr>
        <p:spPr>
          <a:xfrm flipV="1">
            <a:off x="4373940" y="7107863"/>
            <a:ext cx="1" cy="5141288"/>
          </a:xfrm>
          <a:prstGeom prst="line">
            <a:avLst/>
          </a:prstGeom>
          <a:ln w="508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cap="all" sz="40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</a:p>
        </p:txBody>
      </p:sp>
      <p:sp>
        <p:nvSpPr>
          <p:cNvPr id="882" name="Line"/>
          <p:cNvSpPr/>
          <p:nvPr/>
        </p:nvSpPr>
        <p:spPr>
          <a:xfrm flipV="1">
            <a:off x="6672640" y="3759910"/>
            <a:ext cx="1" cy="8616242"/>
          </a:xfrm>
          <a:prstGeom prst="line">
            <a:avLst/>
          </a:prstGeom>
          <a:ln w="508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cap="all" sz="40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</a:p>
        </p:txBody>
      </p:sp>
      <p:sp>
        <p:nvSpPr>
          <p:cNvPr id="883" name="Line"/>
          <p:cNvSpPr/>
          <p:nvPr/>
        </p:nvSpPr>
        <p:spPr>
          <a:xfrm flipV="1">
            <a:off x="8984040" y="6938870"/>
            <a:ext cx="1" cy="5564281"/>
          </a:xfrm>
          <a:prstGeom prst="line">
            <a:avLst/>
          </a:prstGeom>
          <a:ln w="508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cap="all" sz="40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</a:p>
        </p:txBody>
      </p:sp>
      <p:sp>
        <p:nvSpPr>
          <p:cNvPr id="884" name="Line"/>
          <p:cNvSpPr/>
          <p:nvPr/>
        </p:nvSpPr>
        <p:spPr>
          <a:xfrm flipV="1">
            <a:off x="2049840" y="9836149"/>
            <a:ext cx="1" cy="2286001"/>
          </a:xfrm>
          <a:prstGeom prst="line">
            <a:avLst/>
          </a:prstGeom>
          <a:ln w="508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cap="all" sz="40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</a:p>
        </p:txBody>
      </p:sp>
      <p:sp>
        <p:nvSpPr>
          <p:cNvPr id="885" name="Line"/>
          <p:cNvSpPr/>
          <p:nvPr/>
        </p:nvSpPr>
        <p:spPr>
          <a:xfrm flipV="1">
            <a:off x="11270040" y="9963150"/>
            <a:ext cx="1" cy="2286001"/>
          </a:xfrm>
          <a:prstGeom prst="line">
            <a:avLst/>
          </a:prstGeom>
          <a:ln w="508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cap="all" sz="40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</a:p>
        </p:txBody>
      </p:sp>
      <p:sp>
        <p:nvSpPr>
          <p:cNvPr id="886" name="Line"/>
          <p:cNvSpPr/>
          <p:nvPr/>
        </p:nvSpPr>
        <p:spPr>
          <a:xfrm flipV="1">
            <a:off x="13568740" y="9963150"/>
            <a:ext cx="1" cy="2413001"/>
          </a:xfrm>
          <a:prstGeom prst="line">
            <a:avLst/>
          </a:prstGeom>
          <a:ln w="508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cap="all" sz="40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</a:p>
        </p:txBody>
      </p:sp>
      <p:sp>
        <p:nvSpPr>
          <p:cNvPr id="887" name="Line"/>
          <p:cNvSpPr/>
          <p:nvPr/>
        </p:nvSpPr>
        <p:spPr>
          <a:xfrm flipH="1" flipV="1">
            <a:off x="15891084" y="4782863"/>
            <a:ext cx="77957" cy="7720287"/>
          </a:xfrm>
          <a:prstGeom prst="line">
            <a:avLst/>
          </a:prstGeom>
          <a:ln w="508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cap="all" sz="40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</a:p>
        </p:txBody>
      </p:sp>
      <p:sp>
        <p:nvSpPr>
          <p:cNvPr id="888" name="Line"/>
          <p:cNvSpPr/>
          <p:nvPr/>
        </p:nvSpPr>
        <p:spPr>
          <a:xfrm flipV="1">
            <a:off x="18229640" y="9013031"/>
            <a:ext cx="1" cy="3236119"/>
          </a:xfrm>
          <a:prstGeom prst="line">
            <a:avLst/>
          </a:prstGeom>
          <a:ln w="508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cap="all" sz="40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</a:p>
        </p:txBody>
      </p:sp>
      <p:sp>
        <p:nvSpPr>
          <p:cNvPr id="889" name="Line"/>
          <p:cNvSpPr/>
          <p:nvPr/>
        </p:nvSpPr>
        <p:spPr>
          <a:xfrm flipV="1">
            <a:off x="20579140" y="5084690"/>
            <a:ext cx="1" cy="7291462"/>
          </a:xfrm>
          <a:prstGeom prst="line">
            <a:avLst/>
          </a:prstGeom>
          <a:ln w="508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cap="all" sz="40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</a:p>
        </p:txBody>
      </p:sp>
      <p:sp>
        <p:nvSpPr>
          <p:cNvPr id="890" name="Parcours Utilisateur"/>
          <p:cNvSpPr txBox="1"/>
          <p:nvPr/>
        </p:nvSpPr>
        <p:spPr>
          <a:xfrm>
            <a:off x="0" y="0"/>
            <a:ext cx="5326640" cy="8128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3400"/>
              </a:spcBef>
              <a:defRPr sz="41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Parcours Utilisateur</a:t>
            </a:r>
          </a:p>
        </p:txBody>
      </p:sp>
      <p:sp>
        <p:nvSpPr>
          <p:cNvPr id="891" name="Line"/>
          <p:cNvSpPr/>
          <p:nvPr/>
        </p:nvSpPr>
        <p:spPr>
          <a:xfrm>
            <a:off x="205841" y="12281199"/>
            <a:ext cx="23972317" cy="1"/>
          </a:xfrm>
          <a:prstGeom prst="line">
            <a:avLst/>
          </a:prstGeom>
          <a:ln w="1143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cap="all" sz="40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</a:p>
        </p:txBody>
      </p:sp>
      <p:sp>
        <p:nvSpPr>
          <p:cNvPr id="892" name="14h"/>
          <p:cNvSpPr/>
          <p:nvPr/>
        </p:nvSpPr>
        <p:spPr>
          <a:xfrm>
            <a:off x="10930094" y="11861800"/>
            <a:ext cx="838801" cy="838800"/>
          </a:xfrm>
          <a:prstGeom prst="ellipse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80000"/>
              </a:lnSpc>
              <a:defRPr cap="all" sz="2000">
                <a:solidFill>
                  <a:srgbClr val="18679A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14h</a:t>
            </a:r>
          </a:p>
        </p:txBody>
      </p:sp>
      <p:sp>
        <p:nvSpPr>
          <p:cNvPr id="893" name="12h"/>
          <p:cNvSpPr/>
          <p:nvPr/>
        </p:nvSpPr>
        <p:spPr>
          <a:xfrm>
            <a:off x="8611108" y="11861800"/>
            <a:ext cx="838801" cy="838800"/>
          </a:xfrm>
          <a:prstGeom prst="ellipse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80000"/>
              </a:lnSpc>
              <a:defRPr cap="all" sz="2000">
                <a:solidFill>
                  <a:srgbClr val="18679A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12h</a:t>
            </a:r>
          </a:p>
        </p:txBody>
      </p:sp>
      <p:sp>
        <p:nvSpPr>
          <p:cNvPr id="894" name="18h"/>
          <p:cNvSpPr/>
          <p:nvPr/>
        </p:nvSpPr>
        <p:spPr>
          <a:xfrm>
            <a:off x="15568066" y="11861800"/>
            <a:ext cx="838801" cy="838800"/>
          </a:xfrm>
          <a:prstGeom prst="ellipse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80000"/>
              </a:lnSpc>
              <a:defRPr cap="all" sz="2000">
                <a:solidFill>
                  <a:srgbClr val="18679A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18h</a:t>
            </a:r>
          </a:p>
        </p:txBody>
      </p:sp>
      <p:sp>
        <p:nvSpPr>
          <p:cNvPr id="895" name="16h"/>
          <p:cNvSpPr/>
          <p:nvPr/>
        </p:nvSpPr>
        <p:spPr>
          <a:xfrm>
            <a:off x="13249080" y="11861800"/>
            <a:ext cx="838801" cy="838800"/>
          </a:xfrm>
          <a:prstGeom prst="ellipse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80000"/>
              </a:lnSpc>
              <a:defRPr cap="all" sz="2000">
                <a:solidFill>
                  <a:srgbClr val="18679A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16h</a:t>
            </a:r>
          </a:p>
        </p:txBody>
      </p:sp>
      <p:sp>
        <p:nvSpPr>
          <p:cNvPr id="896" name="8h"/>
          <p:cNvSpPr/>
          <p:nvPr/>
        </p:nvSpPr>
        <p:spPr>
          <a:xfrm>
            <a:off x="3973136" y="11861800"/>
            <a:ext cx="838801" cy="838800"/>
          </a:xfrm>
          <a:prstGeom prst="ellipse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80000"/>
              </a:lnSpc>
              <a:defRPr cap="all" sz="2000">
                <a:solidFill>
                  <a:srgbClr val="18679A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8h</a:t>
            </a:r>
          </a:p>
        </p:txBody>
      </p:sp>
      <p:sp>
        <p:nvSpPr>
          <p:cNvPr id="897" name="7h"/>
          <p:cNvSpPr/>
          <p:nvPr/>
        </p:nvSpPr>
        <p:spPr>
          <a:xfrm>
            <a:off x="1654150" y="11861800"/>
            <a:ext cx="838801" cy="838800"/>
          </a:xfrm>
          <a:prstGeom prst="ellipse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80000"/>
              </a:lnSpc>
              <a:defRPr cap="all" sz="2000">
                <a:solidFill>
                  <a:srgbClr val="18679A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7h</a:t>
            </a:r>
          </a:p>
        </p:txBody>
      </p:sp>
      <p:sp>
        <p:nvSpPr>
          <p:cNvPr id="898" name="20h"/>
          <p:cNvSpPr/>
          <p:nvPr/>
        </p:nvSpPr>
        <p:spPr>
          <a:xfrm>
            <a:off x="17887052" y="11861800"/>
            <a:ext cx="838801" cy="838800"/>
          </a:xfrm>
          <a:prstGeom prst="ellipse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80000"/>
              </a:lnSpc>
              <a:defRPr cap="all" sz="2000">
                <a:solidFill>
                  <a:srgbClr val="18679A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20h</a:t>
            </a:r>
          </a:p>
        </p:txBody>
      </p:sp>
      <p:sp>
        <p:nvSpPr>
          <p:cNvPr id="899" name="9h"/>
          <p:cNvSpPr/>
          <p:nvPr/>
        </p:nvSpPr>
        <p:spPr>
          <a:xfrm>
            <a:off x="6292122" y="11861800"/>
            <a:ext cx="838801" cy="838800"/>
          </a:xfrm>
          <a:prstGeom prst="ellipse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80000"/>
              </a:lnSpc>
              <a:defRPr cap="all" sz="2000">
                <a:solidFill>
                  <a:srgbClr val="18679A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9h</a:t>
            </a:r>
          </a:p>
        </p:txBody>
      </p:sp>
      <p:sp>
        <p:nvSpPr>
          <p:cNvPr id="900" name="22h"/>
          <p:cNvSpPr/>
          <p:nvPr/>
        </p:nvSpPr>
        <p:spPr>
          <a:xfrm>
            <a:off x="20206038" y="11861800"/>
            <a:ext cx="838801" cy="838800"/>
          </a:xfrm>
          <a:prstGeom prst="ellipse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80000"/>
              </a:lnSpc>
              <a:defRPr cap="all" sz="2000">
                <a:solidFill>
                  <a:srgbClr val="18679A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22h</a:t>
            </a:r>
          </a:p>
        </p:txBody>
      </p:sp>
      <p:sp>
        <p:nvSpPr>
          <p:cNvPr id="901" name="Callout"/>
          <p:cNvSpPr/>
          <p:nvPr/>
        </p:nvSpPr>
        <p:spPr>
          <a:xfrm>
            <a:off x="454718" y="6442388"/>
            <a:ext cx="3407570" cy="4883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29" y="0"/>
                </a:moveTo>
                <a:cubicBezTo>
                  <a:pt x="819" y="0"/>
                  <a:pt x="0" y="572"/>
                  <a:pt x="0" y="1276"/>
                </a:cubicBezTo>
                <a:lnTo>
                  <a:pt x="0" y="17480"/>
                </a:lnTo>
                <a:cubicBezTo>
                  <a:pt x="0" y="18184"/>
                  <a:pt x="819" y="18756"/>
                  <a:pt x="1829" y="18756"/>
                </a:cubicBezTo>
                <a:lnTo>
                  <a:pt x="8584" y="18756"/>
                </a:lnTo>
                <a:lnTo>
                  <a:pt x="10108" y="21600"/>
                </a:lnTo>
                <a:lnTo>
                  <a:pt x="11630" y="18756"/>
                </a:lnTo>
                <a:lnTo>
                  <a:pt x="19771" y="18756"/>
                </a:lnTo>
                <a:cubicBezTo>
                  <a:pt x="20781" y="18756"/>
                  <a:pt x="21600" y="18184"/>
                  <a:pt x="21600" y="17480"/>
                </a:cubicBezTo>
                <a:lnTo>
                  <a:pt x="21600" y="1276"/>
                </a:lnTo>
                <a:cubicBezTo>
                  <a:pt x="21600" y="572"/>
                  <a:pt x="20781" y="0"/>
                  <a:pt x="19771" y="0"/>
                </a:cubicBezTo>
                <a:lnTo>
                  <a:pt x="1829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59" sz="400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</a:p>
        </p:txBody>
      </p:sp>
      <p:sp>
        <p:nvSpPr>
          <p:cNvPr id="902" name="Callout"/>
          <p:cNvSpPr/>
          <p:nvPr/>
        </p:nvSpPr>
        <p:spPr>
          <a:xfrm>
            <a:off x="658377" y="1760725"/>
            <a:ext cx="5263358" cy="59638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84" y="0"/>
                </a:moveTo>
                <a:cubicBezTo>
                  <a:pt x="531" y="0"/>
                  <a:pt x="0" y="468"/>
                  <a:pt x="0" y="1045"/>
                </a:cubicBezTo>
                <a:lnTo>
                  <a:pt x="0" y="14879"/>
                </a:lnTo>
                <a:cubicBezTo>
                  <a:pt x="0" y="15455"/>
                  <a:pt x="531" y="15922"/>
                  <a:pt x="1184" y="15922"/>
                </a:cubicBezTo>
                <a:lnTo>
                  <a:pt x="14215" y="15922"/>
                </a:lnTo>
                <a:lnTo>
                  <a:pt x="15201" y="21600"/>
                </a:lnTo>
                <a:lnTo>
                  <a:pt x="16188" y="15922"/>
                </a:lnTo>
                <a:lnTo>
                  <a:pt x="20416" y="15922"/>
                </a:lnTo>
                <a:cubicBezTo>
                  <a:pt x="21069" y="15922"/>
                  <a:pt x="21600" y="15455"/>
                  <a:pt x="21600" y="14879"/>
                </a:cubicBezTo>
                <a:lnTo>
                  <a:pt x="21600" y="1045"/>
                </a:lnTo>
                <a:cubicBezTo>
                  <a:pt x="21600" y="468"/>
                  <a:pt x="21069" y="0"/>
                  <a:pt x="20416" y="0"/>
                </a:cubicBezTo>
                <a:lnTo>
                  <a:pt x="1184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59" sz="400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</a:p>
        </p:txBody>
      </p:sp>
      <p:sp>
        <p:nvSpPr>
          <p:cNvPr id="903" name="0"/>
          <p:cNvSpPr/>
          <p:nvPr/>
        </p:nvSpPr>
        <p:spPr>
          <a:xfrm>
            <a:off x="5774114" y="781208"/>
            <a:ext cx="6062664" cy="35508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28" y="0"/>
                </a:moveTo>
                <a:cubicBezTo>
                  <a:pt x="461" y="0"/>
                  <a:pt x="0" y="786"/>
                  <a:pt x="0" y="1755"/>
                </a:cubicBezTo>
                <a:lnTo>
                  <a:pt x="0" y="15258"/>
                </a:lnTo>
                <a:cubicBezTo>
                  <a:pt x="0" y="16227"/>
                  <a:pt x="461" y="17013"/>
                  <a:pt x="1028" y="17013"/>
                </a:cubicBezTo>
                <a:lnTo>
                  <a:pt x="2501" y="17013"/>
                </a:lnTo>
                <a:lnTo>
                  <a:pt x="3357" y="21600"/>
                </a:lnTo>
                <a:lnTo>
                  <a:pt x="4212" y="17013"/>
                </a:lnTo>
                <a:lnTo>
                  <a:pt x="20573" y="17013"/>
                </a:lnTo>
                <a:cubicBezTo>
                  <a:pt x="21141" y="17013"/>
                  <a:pt x="21600" y="16227"/>
                  <a:pt x="21600" y="15258"/>
                </a:cubicBezTo>
                <a:lnTo>
                  <a:pt x="21600" y="1755"/>
                </a:lnTo>
                <a:cubicBezTo>
                  <a:pt x="21600" y="786"/>
                  <a:pt x="21141" y="0"/>
                  <a:pt x="20573" y="0"/>
                </a:cubicBezTo>
                <a:lnTo>
                  <a:pt x="1028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defTabSz="825500">
              <a:lnSpc>
                <a:spcPct val="70000"/>
              </a:lnSpc>
              <a:defRPr spc="-159" sz="400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904" name="0"/>
          <p:cNvSpPr/>
          <p:nvPr/>
        </p:nvSpPr>
        <p:spPr>
          <a:xfrm>
            <a:off x="7102431" y="3791660"/>
            <a:ext cx="5126832" cy="3189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16" y="0"/>
                </a:moveTo>
                <a:cubicBezTo>
                  <a:pt x="545" y="0"/>
                  <a:pt x="0" y="876"/>
                  <a:pt x="0" y="1954"/>
                </a:cubicBezTo>
                <a:lnTo>
                  <a:pt x="0" y="14410"/>
                </a:lnTo>
                <a:cubicBezTo>
                  <a:pt x="0" y="15488"/>
                  <a:pt x="545" y="16364"/>
                  <a:pt x="1216" y="16364"/>
                </a:cubicBezTo>
                <a:lnTo>
                  <a:pt x="6978" y="16364"/>
                </a:lnTo>
                <a:lnTo>
                  <a:pt x="7989" y="21600"/>
                </a:lnTo>
                <a:lnTo>
                  <a:pt x="9001" y="16364"/>
                </a:lnTo>
                <a:lnTo>
                  <a:pt x="20384" y="16364"/>
                </a:lnTo>
                <a:cubicBezTo>
                  <a:pt x="21055" y="16364"/>
                  <a:pt x="21600" y="15488"/>
                  <a:pt x="21600" y="14410"/>
                </a:cubicBezTo>
                <a:lnTo>
                  <a:pt x="21600" y="1954"/>
                </a:lnTo>
                <a:cubicBezTo>
                  <a:pt x="21600" y="876"/>
                  <a:pt x="21055" y="0"/>
                  <a:pt x="20384" y="0"/>
                </a:cubicBezTo>
                <a:lnTo>
                  <a:pt x="1216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defTabSz="825500">
              <a:lnSpc>
                <a:spcPct val="70000"/>
              </a:lnSpc>
              <a:defRPr spc="-159" sz="400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905" name="Callout"/>
          <p:cNvSpPr/>
          <p:nvPr/>
        </p:nvSpPr>
        <p:spPr>
          <a:xfrm>
            <a:off x="9210268" y="6569388"/>
            <a:ext cx="3146426" cy="4995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981" y="0"/>
                </a:moveTo>
                <a:cubicBezTo>
                  <a:pt x="887" y="0"/>
                  <a:pt x="0" y="559"/>
                  <a:pt x="0" y="1248"/>
                </a:cubicBezTo>
                <a:lnTo>
                  <a:pt x="0" y="16556"/>
                </a:lnTo>
                <a:cubicBezTo>
                  <a:pt x="0" y="17245"/>
                  <a:pt x="887" y="17802"/>
                  <a:pt x="1981" y="17802"/>
                </a:cubicBezTo>
                <a:lnTo>
                  <a:pt x="12615" y="17802"/>
                </a:lnTo>
                <a:lnTo>
                  <a:pt x="14266" y="21600"/>
                </a:lnTo>
                <a:lnTo>
                  <a:pt x="15917" y="17802"/>
                </a:lnTo>
                <a:lnTo>
                  <a:pt x="19619" y="17802"/>
                </a:lnTo>
                <a:cubicBezTo>
                  <a:pt x="20713" y="17802"/>
                  <a:pt x="21600" y="17245"/>
                  <a:pt x="21600" y="16556"/>
                </a:cubicBezTo>
                <a:lnTo>
                  <a:pt x="21600" y="1248"/>
                </a:lnTo>
                <a:cubicBezTo>
                  <a:pt x="21600" y="559"/>
                  <a:pt x="20713" y="0"/>
                  <a:pt x="19619" y="0"/>
                </a:cubicBezTo>
                <a:lnTo>
                  <a:pt x="1981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59" sz="400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</a:p>
        </p:txBody>
      </p:sp>
      <p:sp>
        <p:nvSpPr>
          <p:cNvPr id="906" name="0"/>
          <p:cNvSpPr/>
          <p:nvPr/>
        </p:nvSpPr>
        <p:spPr>
          <a:xfrm>
            <a:off x="12576553" y="5216742"/>
            <a:ext cx="3146426" cy="58868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981" y="0"/>
                </a:moveTo>
                <a:cubicBezTo>
                  <a:pt x="887" y="0"/>
                  <a:pt x="0" y="474"/>
                  <a:pt x="0" y="1059"/>
                </a:cubicBezTo>
                <a:lnTo>
                  <a:pt x="0" y="15605"/>
                </a:lnTo>
                <a:cubicBezTo>
                  <a:pt x="0" y="16189"/>
                  <a:pt x="887" y="16662"/>
                  <a:pt x="1981" y="16662"/>
                </a:cubicBezTo>
                <a:lnTo>
                  <a:pt x="5106" y="16662"/>
                </a:lnTo>
                <a:lnTo>
                  <a:pt x="6754" y="21600"/>
                </a:lnTo>
                <a:lnTo>
                  <a:pt x="8402" y="16662"/>
                </a:lnTo>
                <a:lnTo>
                  <a:pt x="19619" y="16662"/>
                </a:lnTo>
                <a:cubicBezTo>
                  <a:pt x="20713" y="16662"/>
                  <a:pt x="21600" y="16189"/>
                  <a:pt x="21600" y="15605"/>
                </a:cubicBezTo>
                <a:lnTo>
                  <a:pt x="21600" y="1059"/>
                </a:lnTo>
                <a:cubicBezTo>
                  <a:pt x="21600" y="474"/>
                  <a:pt x="20713" y="0"/>
                  <a:pt x="19619" y="0"/>
                </a:cubicBezTo>
                <a:lnTo>
                  <a:pt x="1981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defTabSz="825500">
              <a:lnSpc>
                <a:spcPct val="70000"/>
              </a:lnSpc>
              <a:defRPr spc="-159" sz="400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907" name="Callout"/>
          <p:cNvSpPr/>
          <p:nvPr/>
        </p:nvSpPr>
        <p:spPr>
          <a:xfrm>
            <a:off x="12292762" y="311150"/>
            <a:ext cx="5577683" cy="47049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17" y="0"/>
                </a:moveTo>
                <a:cubicBezTo>
                  <a:pt x="501" y="0"/>
                  <a:pt x="0" y="593"/>
                  <a:pt x="0" y="1325"/>
                </a:cubicBezTo>
                <a:lnTo>
                  <a:pt x="0" y="15678"/>
                </a:lnTo>
                <a:cubicBezTo>
                  <a:pt x="0" y="16410"/>
                  <a:pt x="501" y="17001"/>
                  <a:pt x="1117" y="17001"/>
                </a:cubicBezTo>
                <a:lnTo>
                  <a:pt x="13302" y="17001"/>
                </a:lnTo>
                <a:lnTo>
                  <a:pt x="14232" y="21600"/>
                </a:lnTo>
                <a:lnTo>
                  <a:pt x="15163" y="17001"/>
                </a:lnTo>
                <a:lnTo>
                  <a:pt x="20483" y="17001"/>
                </a:lnTo>
                <a:cubicBezTo>
                  <a:pt x="21099" y="17001"/>
                  <a:pt x="21600" y="16410"/>
                  <a:pt x="21600" y="15678"/>
                </a:cubicBezTo>
                <a:lnTo>
                  <a:pt x="21600" y="1325"/>
                </a:lnTo>
                <a:cubicBezTo>
                  <a:pt x="21600" y="593"/>
                  <a:pt x="21099" y="0"/>
                  <a:pt x="20483" y="0"/>
                </a:cubicBezTo>
                <a:lnTo>
                  <a:pt x="1117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59" sz="400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</a:p>
        </p:txBody>
      </p:sp>
      <p:sp>
        <p:nvSpPr>
          <p:cNvPr id="908" name="Callout"/>
          <p:cNvSpPr/>
          <p:nvPr/>
        </p:nvSpPr>
        <p:spPr>
          <a:xfrm>
            <a:off x="15981650" y="4462785"/>
            <a:ext cx="4205289" cy="52732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071"/>
                  <a:pt x="0" y="9092"/>
                </a:cubicBezTo>
                <a:cubicBezTo>
                  <a:pt x="0" y="13892"/>
                  <a:pt x="4420" y="17813"/>
                  <a:pt x="10019" y="18150"/>
                </a:cubicBezTo>
                <a:lnTo>
                  <a:pt x="11705" y="21600"/>
                </a:lnTo>
                <a:lnTo>
                  <a:pt x="12822" y="18019"/>
                </a:lnTo>
                <a:cubicBezTo>
                  <a:pt x="17820" y="17221"/>
                  <a:pt x="21600" y="13531"/>
                  <a:pt x="21600" y="9092"/>
                </a:cubicBezTo>
                <a:cubicBezTo>
                  <a:pt x="21600" y="4071"/>
                  <a:pt x="16765" y="0"/>
                  <a:pt x="10800" y="0"/>
                </a:cubicBezTo>
                <a:close/>
              </a:path>
            </a:pathLst>
          </a:cu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59" sz="400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</a:p>
        </p:txBody>
      </p:sp>
      <p:sp>
        <p:nvSpPr>
          <p:cNvPr id="909" name="Callout"/>
          <p:cNvSpPr/>
          <p:nvPr/>
        </p:nvSpPr>
        <p:spPr>
          <a:xfrm>
            <a:off x="18540393" y="381958"/>
            <a:ext cx="5262961" cy="49859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1" y="0"/>
                </a:moveTo>
                <a:cubicBezTo>
                  <a:pt x="4836" y="0"/>
                  <a:pt x="0" y="3918"/>
                  <a:pt x="0" y="8751"/>
                </a:cubicBezTo>
                <a:cubicBezTo>
                  <a:pt x="0" y="12541"/>
                  <a:pt x="2978" y="15758"/>
                  <a:pt x="7136" y="16975"/>
                </a:cubicBezTo>
                <a:lnTo>
                  <a:pt x="8283" y="21600"/>
                </a:lnTo>
                <a:lnTo>
                  <a:pt x="9361" y="17417"/>
                </a:lnTo>
                <a:cubicBezTo>
                  <a:pt x="9833" y="17468"/>
                  <a:pt x="10311" y="17503"/>
                  <a:pt x="10801" y="17503"/>
                </a:cubicBezTo>
                <a:cubicBezTo>
                  <a:pt x="16766" y="17503"/>
                  <a:pt x="21600" y="13585"/>
                  <a:pt x="21600" y="8751"/>
                </a:cubicBezTo>
                <a:cubicBezTo>
                  <a:pt x="21600" y="3918"/>
                  <a:pt x="16766" y="0"/>
                  <a:pt x="10801" y="0"/>
                </a:cubicBezTo>
                <a:close/>
              </a:path>
            </a:pathLst>
          </a:cu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59" sz="400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</a:p>
        </p:txBody>
      </p:sp>
      <p:sp>
        <p:nvSpPr>
          <p:cNvPr id="910" name="Line"/>
          <p:cNvSpPr/>
          <p:nvPr/>
        </p:nvSpPr>
        <p:spPr>
          <a:xfrm flipV="1">
            <a:off x="22903240" y="9963150"/>
            <a:ext cx="1" cy="2286001"/>
          </a:xfrm>
          <a:prstGeom prst="line">
            <a:avLst/>
          </a:prstGeom>
          <a:ln w="508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cap="all" sz="4000">
                <a:solidFill>
                  <a:srgbClr val="838787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</a:p>
        </p:txBody>
      </p:sp>
      <p:sp>
        <p:nvSpPr>
          <p:cNvPr id="911" name="23h"/>
          <p:cNvSpPr/>
          <p:nvPr/>
        </p:nvSpPr>
        <p:spPr>
          <a:xfrm>
            <a:off x="22525025" y="11861800"/>
            <a:ext cx="838801" cy="838800"/>
          </a:xfrm>
          <a:prstGeom prst="ellipse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80000"/>
              </a:lnSpc>
              <a:defRPr cap="all" sz="2000">
                <a:solidFill>
                  <a:srgbClr val="18679A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lvl1pPr>
          </a:lstStyle>
          <a:p>
            <a:pPr/>
            <a:r>
              <a:t>23h</a:t>
            </a:r>
          </a:p>
        </p:txBody>
      </p:sp>
      <p:sp>
        <p:nvSpPr>
          <p:cNvPr id="912" name="Callout"/>
          <p:cNvSpPr/>
          <p:nvPr/>
        </p:nvSpPr>
        <p:spPr>
          <a:xfrm>
            <a:off x="20819628" y="5859128"/>
            <a:ext cx="3249217" cy="54590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918" y="0"/>
                </a:moveTo>
                <a:cubicBezTo>
                  <a:pt x="859" y="0"/>
                  <a:pt x="0" y="511"/>
                  <a:pt x="0" y="1142"/>
                </a:cubicBezTo>
                <a:lnTo>
                  <a:pt x="0" y="17958"/>
                </a:lnTo>
                <a:cubicBezTo>
                  <a:pt x="0" y="18589"/>
                  <a:pt x="859" y="19100"/>
                  <a:pt x="1918" y="19100"/>
                </a:cubicBezTo>
                <a:lnTo>
                  <a:pt x="12463" y="19100"/>
                </a:lnTo>
                <a:lnTo>
                  <a:pt x="14062" y="21600"/>
                </a:lnTo>
                <a:lnTo>
                  <a:pt x="15661" y="19100"/>
                </a:lnTo>
                <a:lnTo>
                  <a:pt x="19682" y="19100"/>
                </a:lnTo>
                <a:cubicBezTo>
                  <a:pt x="20741" y="19100"/>
                  <a:pt x="21600" y="18589"/>
                  <a:pt x="21600" y="17958"/>
                </a:cubicBezTo>
                <a:lnTo>
                  <a:pt x="21600" y="1142"/>
                </a:lnTo>
                <a:cubicBezTo>
                  <a:pt x="21600" y="511"/>
                  <a:pt x="20741" y="0"/>
                  <a:pt x="19682" y="0"/>
                </a:cubicBezTo>
                <a:lnTo>
                  <a:pt x="1918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59" sz="400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Line"/>
          <p:cNvSpPr/>
          <p:nvPr/>
        </p:nvSpPr>
        <p:spPr>
          <a:xfrm flipV="1">
            <a:off x="1180492" y="10525522"/>
            <a:ext cx="1" cy="1315769"/>
          </a:xfrm>
          <a:prstGeom prst="line">
            <a:avLst/>
          </a:prstGeom>
          <a:ln w="25400">
            <a:solidFill>
              <a:srgbClr val="535353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15" name="Line"/>
          <p:cNvSpPr/>
          <p:nvPr/>
        </p:nvSpPr>
        <p:spPr>
          <a:xfrm flipV="1">
            <a:off x="23269850" y="8814106"/>
            <a:ext cx="1" cy="2800045"/>
          </a:xfrm>
          <a:prstGeom prst="line">
            <a:avLst/>
          </a:prstGeom>
          <a:ln w="25400">
            <a:solidFill>
              <a:srgbClr val="535353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16" name="Line"/>
          <p:cNvSpPr/>
          <p:nvPr/>
        </p:nvSpPr>
        <p:spPr>
          <a:xfrm flipV="1">
            <a:off x="5339139" y="6472863"/>
            <a:ext cx="1" cy="5141288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17" name="Line"/>
          <p:cNvSpPr/>
          <p:nvPr/>
        </p:nvSpPr>
        <p:spPr>
          <a:xfrm flipV="1">
            <a:off x="7612439" y="3392448"/>
            <a:ext cx="1" cy="8348703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18" name="Line"/>
          <p:cNvSpPr/>
          <p:nvPr/>
        </p:nvSpPr>
        <p:spPr>
          <a:xfrm flipV="1">
            <a:off x="9898440" y="6303870"/>
            <a:ext cx="1" cy="5564281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19" name="Line"/>
          <p:cNvSpPr/>
          <p:nvPr/>
        </p:nvSpPr>
        <p:spPr>
          <a:xfrm flipV="1">
            <a:off x="3065839" y="3594779"/>
            <a:ext cx="1" cy="7892371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20" name="Line"/>
          <p:cNvSpPr/>
          <p:nvPr/>
        </p:nvSpPr>
        <p:spPr>
          <a:xfrm flipV="1">
            <a:off x="12184440" y="8814106"/>
            <a:ext cx="1" cy="2800045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21" name="Line"/>
          <p:cNvSpPr/>
          <p:nvPr/>
        </p:nvSpPr>
        <p:spPr>
          <a:xfrm flipH="1" flipV="1">
            <a:off x="14409147" y="8687106"/>
            <a:ext cx="48594" cy="3054045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22" name="Line"/>
          <p:cNvSpPr/>
          <p:nvPr/>
        </p:nvSpPr>
        <p:spPr>
          <a:xfrm flipH="1" flipV="1">
            <a:off x="16665784" y="3265448"/>
            <a:ext cx="77957" cy="8602703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23" name="Line"/>
          <p:cNvSpPr/>
          <p:nvPr/>
        </p:nvSpPr>
        <p:spPr>
          <a:xfrm flipV="1">
            <a:off x="19029741" y="8215425"/>
            <a:ext cx="1" cy="3398725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24" name="Line"/>
          <p:cNvSpPr/>
          <p:nvPr/>
        </p:nvSpPr>
        <p:spPr>
          <a:xfrm flipV="1">
            <a:off x="21315740" y="4931985"/>
            <a:ext cx="1" cy="6809167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25" name="Customer Journey"/>
          <p:cNvSpPr txBox="1"/>
          <p:nvPr/>
        </p:nvSpPr>
        <p:spPr>
          <a:xfrm>
            <a:off x="-1" y="-25401"/>
            <a:ext cx="3705027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3400"/>
              </a:spcBef>
              <a:defRPr b="1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Customer Journey</a:t>
            </a:r>
          </a:p>
        </p:txBody>
      </p:sp>
      <p:sp>
        <p:nvSpPr>
          <p:cNvPr id="926" name="Line"/>
          <p:cNvSpPr/>
          <p:nvPr/>
        </p:nvSpPr>
        <p:spPr>
          <a:xfrm>
            <a:off x="1439626" y="11646199"/>
            <a:ext cx="21504747" cy="1"/>
          </a:xfrm>
          <a:prstGeom prst="line">
            <a:avLst/>
          </a:prstGeom>
          <a:ln w="1016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27" name="Circle"/>
          <p:cNvSpPr/>
          <p:nvPr/>
        </p:nvSpPr>
        <p:spPr>
          <a:xfrm>
            <a:off x="11742725" y="11226800"/>
            <a:ext cx="838801" cy="838800"/>
          </a:xfrm>
          <a:prstGeom prst="ellipse">
            <a:avLst/>
          </a:prstGeom>
          <a:solidFill>
            <a:srgbClr val="005493"/>
          </a:solidFill>
          <a:ln w="3175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6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28" name="Circle"/>
          <p:cNvSpPr/>
          <p:nvPr/>
        </p:nvSpPr>
        <p:spPr>
          <a:xfrm>
            <a:off x="9471406" y="11226800"/>
            <a:ext cx="838801" cy="838800"/>
          </a:xfrm>
          <a:prstGeom prst="ellipse">
            <a:avLst/>
          </a:prstGeom>
          <a:solidFill>
            <a:srgbClr val="94D9F6"/>
          </a:solidFill>
          <a:ln w="3175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6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29" name="Circle"/>
          <p:cNvSpPr/>
          <p:nvPr/>
        </p:nvSpPr>
        <p:spPr>
          <a:xfrm>
            <a:off x="16298062" y="11226800"/>
            <a:ext cx="838801" cy="838800"/>
          </a:xfrm>
          <a:prstGeom prst="ellipse">
            <a:avLst/>
          </a:prstGeom>
          <a:solidFill>
            <a:srgbClr val="00365F"/>
          </a:solidFill>
          <a:ln w="3175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6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30" name="Circle"/>
          <p:cNvSpPr/>
          <p:nvPr/>
        </p:nvSpPr>
        <p:spPr>
          <a:xfrm>
            <a:off x="14014043" y="11226800"/>
            <a:ext cx="838801" cy="838800"/>
          </a:xfrm>
          <a:prstGeom prst="ellipse">
            <a:avLst/>
          </a:prstGeom>
          <a:solidFill>
            <a:srgbClr val="004275"/>
          </a:solidFill>
          <a:ln w="3175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6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31" name="Circle"/>
          <p:cNvSpPr/>
          <p:nvPr/>
        </p:nvSpPr>
        <p:spPr>
          <a:xfrm>
            <a:off x="4928768" y="11226800"/>
            <a:ext cx="838801" cy="838800"/>
          </a:xfrm>
          <a:prstGeom prst="ellipse">
            <a:avLst/>
          </a:prstGeom>
          <a:solidFill>
            <a:srgbClr val="34A5DA"/>
          </a:solidFill>
          <a:ln w="3175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6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32" name="Circle"/>
          <p:cNvSpPr/>
          <p:nvPr/>
        </p:nvSpPr>
        <p:spPr>
          <a:xfrm>
            <a:off x="2657449" y="11226800"/>
            <a:ext cx="838801" cy="838800"/>
          </a:xfrm>
          <a:prstGeom prst="ellipse">
            <a:avLst/>
          </a:prstGeom>
          <a:solidFill>
            <a:srgbClr val="94D9F6"/>
          </a:solidFill>
          <a:ln w="3175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6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33" name="Circle"/>
          <p:cNvSpPr/>
          <p:nvPr/>
        </p:nvSpPr>
        <p:spPr>
          <a:xfrm>
            <a:off x="18582079" y="11226800"/>
            <a:ext cx="838801" cy="838800"/>
          </a:xfrm>
          <a:prstGeom prst="ellipse">
            <a:avLst/>
          </a:prstGeom>
          <a:solidFill>
            <a:srgbClr val="FF2600"/>
          </a:solidFill>
          <a:ln w="3175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6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34" name="Circle"/>
          <p:cNvSpPr/>
          <p:nvPr/>
        </p:nvSpPr>
        <p:spPr>
          <a:xfrm>
            <a:off x="7200087" y="11226800"/>
            <a:ext cx="838801" cy="838800"/>
          </a:xfrm>
          <a:prstGeom prst="ellipse">
            <a:avLst/>
          </a:prstGeom>
          <a:solidFill>
            <a:srgbClr val="18679A"/>
          </a:solidFill>
          <a:ln w="3175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6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35" name="Circle"/>
          <p:cNvSpPr/>
          <p:nvPr/>
        </p:nvSpPr>
        <p:spPr>
          <a:xfrm>
            <a:off x="20878800" y="11226800"/>
            <a:ext cx="838800" cy="838800"/>
          </a:xfrm>
          <a:prstGeom prst="ellipse">
            <a:avLst/>
          </a:prstGeom>
          <a:solidFill>
            <a:srgbClr val="FF2600"/>
          </a:solidFill>
          <a:ln w="3175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6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36" name="Callout"/>
          <p:cNvSpPr/>
          <p:nvPr/>
        </p:nvSpPr>
        <p:spPr>
          <a:xfrm>
            <a:off x="250985" y="1108388"/>
            <a:ext cx="4907758" cy="2908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70" y="0"/>
                </a:moveTo>
                <a:cubicBezTo>
                  <a:pt x="569" y="0"/>
                  <a:pt x="0" y="960"/>
                  <a:pt x="0" y="2143"/>
                </a:cubicBezTo>
                <a:lnTo>
                  <a:pt x="0" y="14983"/>
                </a:lnTo>
                <a:cubicBezTo>
                  <a:pt x="0" y="16165"/>
                  <a:pt x="569" y="17126"/>
                  <a:pt x="1270" y="17126"/>
                </a:cubicBezTo>
                <a:lnTo>
                  <a:pt x="11319" y="17126"/>
                </a:lnTo>
                <a:lnTo>
                  <a:pt x="12377" y="21600"/>
                </a:lnTo>
                <a:lnTo>
                  <a:pt x="13434" y="17126"/>
                </a:lnTo>
                <a:lnTo>
                  <a:pt x="20330" y="17126"/>
                </a:lnTo>
                <a:cubicBezTo>
                  <a:pt x="21031" y="17126"/>
                  <a:pt x="21600" y="16165"/>
                  <a:pt x="21600" y="14983"/>
                </a:cubicBezTo>
                <a:lnTo>
                  <a:pt x="21600" y="2143"/>
                </a:lnTo>
                <a:cubicBezTo>
                  <a:pt x="21600" y="960"/>
                  <a:pt x="21031" y="0"/>
                  <a:pt x="20330" y="0"/>
                </a:cubicBezTo>
                <a:lnTo>
                  <a:pt x="1270" y="0"/>
                </a:lnTo>
                <a:close/>
              </a:path>
            </a:pathLst>
          </a:custGeom>
          <a:solidFill>
            <a:srgbClr val="DDDDDD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28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37" name="Callout"/>
          <p:cNvSpPr/>
          <p:nvPr/>
        </p:nvSpPr>
        <p:spPr>
          <a:xfrm>
            <a:off x="2308899" y="4553659"/>
            <a:ext cx="4908154" cy="33627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70" y="0"/>
                </a:moveTo>
                <a:cubicBezTo>
                  <a:pt x="569" y="0"/>
                  <a:pt x="0" y="830"/>
                  <a:pt x="0" y="1853"/>
                </a:cubicBezTo>
                <a:lnTo>
                  <a:pt x="0" y="13667"/>
                </a:lnTo>
                <a:cubicBezTo>
                  <a:pt x="0" y="14690"/>
                  <a:pt x="569" y="15520"/>
                  <a:pt x="1270" y="15520"/>
                </a:cubicBezTo>
                <a:lnTo>
                  <a:pt x="12376" y="15520"/>
                </a:lnTo>
                <a:lnTo>
                  <a:pt x="13433" y="21600"/>
                </a:lnTo>
                <a:lnTo>
                  <a:pt x="14491" y="15520"/>
                </a:lnTo>
                <a:lnTo>
                  <a:pt x="20330" y="15520"/>
                </a:lnTo>
                <a:cubicBezTo>
                  <a:pt x="21031" y="15520"/>
                  <a:pt x="21600" y="14690"/>
                  <a:pt x="21600" y="13667"/>
                </a:cubicBezTo>
                <a:lnTo>
                  <a:pt x="21600" y="1853"/>
                </a:lnTo>
                <a:cubicBezTo>
                  <a:pt x="21600" y="830"/>
                  <a:pt x="21031" y="0"/>
                  <a:pt x="20330" y="0"/>
                </a:cubicBezTo>
                <a:lnTo>
                  <a:pt x="1270" y="0"/>
                </a:lnTo>
                <a:close/>
              </a:path>
            </a:pathLst>
          </a:custGeom>
          <a:solidFill>
            <a:srgbClr val="DDDDDD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defTabSz="12700">
              <a:lnSpc>
                <a:spcPct val="70000"/>
              </a:lnSpc>
              <a:defRPr spc="-128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b="1" spc="-144" sz="3600"/>
          </a:p>
        </p:txBody>
      </p:sp>
      <p:sp>
        <p:nvSpPr>
          <p:cNvPr id="938" name="Callout"/>
          <p:cNvSpPr/>
          <p:nvPr/>
        </p:nvSpPr>
        <p:spPr>
          <a:xfrm>
            <a:off x="6790114" y="526631"/>
            <a:ext cx="4575573" cy="31309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62" y="0"/>
                </a:moveTo>
                <a:cubicBezTo>
                  <a:pt x="610" y="0"/>
                  <a:pt x="0" y="892"/>
                  <a:pt x="0" y="1991"/>
                </a:cubicBezTo>
                <a:lnTo>
                  <a:pt x="0" y="14678"/>
                </a:lnTo>
                <a:cubicBezTo>
                  <a:pt x="0" y="15777"/>
                  <a:pt x="610" y="16669"/>
                  <a:pt x="1362" y="16669"/>
                </a:cubicBezTo>
                <a:lnTo>
                  <a:pt x="2675" y="16669"/>
                </a:lnTo>
                <a:lnTo>
                  <a:pt x="3811" y="21600"/>
                </a:lnTo>
                <a:lnTo>
                  <a:pt x="4944" y="16669"/>
                </a:lnTo>
                <a:lnTo>
                  <a:pt x="20240" y="16669"/>
                </a:lnTo>
                <a:cubicBezTo>
                  <a:pt x="20992" y="16669"/>
                  <a:pt x="21600" y="15777"/>
                  <a:pt x="21600" y="14678"/>
                </a:cubicBezTo>
                <a:lnTo>
                  <a:pt x="21600" y="1991"/>
                </a:lnTo>
                <a:cubicBezTo>
                  <a:pt x="21600" y="892"/>
                  <a:pt x="20992" y="0"/>
                  <a:pt x="20240" y="0"/>
                </a:cubicBezTo>
                <a:lnTo>
                  <a:pt x="1362" y="0"/>
                </a:lnTo>
                <a:close/>
              </a:path>
            </a:pathLst>
          </a:custGeom>
          <a:solidFill>
            <a:srgbClr val="DDDDDD">
              <a:alpha val="88168"/>
            </a:srgbClr>
          </a:solidFill>
          <a:ln w="25400">
            <a:solidFill>
              <a:srgbClr val="000000">
                <a:alpha val="88168"/>
              </a:srgbClr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28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39" name="Callout"/>
          <p:cNvSpPr/>
          <p:nvPr/>
        </p:nvSpPr>
        <p:spPr>
          <a:xfrm>
            <a:off x="8436783" y="3156659"/>
            <a:ext cx="4509294" cy="35131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82" y="0"/>
                </a:moveTo>
                <a:cubicBezTo>
                  <a:pt x="619" y="0"/>
                  <a:pt x="0" y="795"/>
                  <a:pt x="0" y="1774"/>
                </a:cubicBezTo>
                <a:lnTo>
                  <a:pt x="0" y="13082"/>
                </a:lnTo>
                <a:cubicBezTo>
                  <a:pt x="0" y="14061"/>
                  <a:pt x="619" y="14855"/>
                  <a:pt x="1382" y="14855"/>
                </a:cubicBezTo>
                <a:lnTo>
                  <a:pt x="5992" y="14855"/>
                </a:lnTo>
                <a:lnTo>
                  <a:pt x="7142" y="21600"/>
                </a:lnTo>
                <a:lnTo>
                  <a:pt x="8294" y="14855"/>
                </a:lnTo>
                <a:lnTo>
                  <a:pt x="20220" y="14855"/>
                </a:lnTo>
                <a:cubicBezTo>
                  <a:pt x="20983" y="14855"/>
                  <a:pt x="21600" y="14061"/>
                  <a:pt x="21600" y="13082"/>
                </a:cubicBezTo>
                <a:lnTo>
                  <a:pt x="21600" y="1774"/>
                </a:lnTo>
                <a:cubicBezTo>
                  <a:pt x="21600" y="795"/>
                  <a:pt x="20983" y="0"/>
                  <a:pt x="20220" y="0"/>
                </a:cubicBezTo>
                <a:lnTo>
                  <a:pt x="1382" y="0"/>
                </a:lnTo>
                <a:close/>
              </a:path>
            </a:pathLst>
          </a:custGeom>
          <a:solidFill>
            <a:srgbClr val="DDDDDD"/>
          </a:solidFill>
          <a:ln w="25400">
            <a:solidFill>
              <a:srgbClr val="000000"/>
            </a:solidFill>
            <a:miter lim="400000"/>
          </a:ln>
        </p:spPr>
        <p:txBody>
          <a:bodyPr lIns="38100" tIns="38100" rIns="38100" bIns="38100"/>
          <a:lstStyle/>
          <a:p>
            <a:pPr defTabSz="825500">
              <a:lnSpc>
                <a:spcPct val="70000"/>
              </a:lnSpc>
              <a:defRPr spc="-128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40" name="Callout"/>
          <p:cNvSpPr/>
          <p:nvPr/>
        </p:nvSpPr>
        <p:spPr>
          <a:xfrm>
            <a:off x="10226268" y="6315388"/>
            <a:ext cx="3146426" cy="34555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981" y="0"/>
                </a:moveTo>
                <a:cubicBezTo>
                  <a:pt x="887" y="0"/>
                  <a:pt x="0" y="808"/>
                  <a:pt x="0" y="1804"/>
                </a:cubicBezTo>
                <a:lnTo>
                  <a:pt x="0" y="13299"/>
                </a:lnTo>
                <a:cubicBezTo>
                  <a:pt x="0" y="14295"/>
                  <a:pt x="887" y="15103"/>
                  <a:pt x="1981" y="15103"/>
                </a:cubicBezTo>
                <a:lnTo>
                  <a:pt x="11863" y="15103"/>
                </a:lnTo>
                <a:lnTo>
                  <a:pt x="13511" y="21600"/>
                </a:lnTo>
                <a:lnTo>
                  <a:pt x="15162" y="15103"/>
                </a:lnTo>
                <a:lnTo>
                  <a:pt x="19619" y="15103"/>
                </a:lnTo>
                <a:cubicBezTo>
                  <a:pt x="20713" y="15103"/>
                  <a:pt x="21600" y="14295"/>
                  <a:pt x="21600" y="13299"/>
                </a:cubicBezTo>
                <a:lnTo>
                  <a:pt x="21600" y="1804"/>
                </a:lnTo>
                <a:cubicBezTo>
                  <a:pt x="21600" y="808"/>
                  <a:pt x="20713" y="0"/>
                  <a:pt x="19619" y="0"/>
                </a:cubicBezTo>
                <a:lnTo>
                  <a:pt x="1981" y="0"/>
                </a:lnTo>
                <a:close/>
              </a:path>
            </a:pathLst>
          </a:custGeom>
          <a:solidFill>
            <a:srgbClr val="DDDDDD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28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41" name="Callout"/>
          <p:cNvSpPr/>
          <p:nvPr/>
        </p:nvSpPr>
        <p:spPr>
          <a:xfrm>
            <a:off x="13757653" y="5320941"/>
            <a:ext cx="3355182" cy="34159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7" y="0"/>
                </a:moveTo>
                <a:cubicBezTo>
                  <a:pt x="832" y="0"/>
                  <a:pt x="0" y="817"/>
                  <a:pt x="0" y="1824"/>
                </a:cubicBezTo>
                <a:lnTo>
                  <a:pt x="0" y="14925"/>
                </a:lnTo>
                <a:cubicBezTo>
                  <a:pt x="0" y="15932"/>
                  <a:pt x="832" y="16749"/>
                  <a:pt x="1857" y="16749"/>
                </a:cubicBezTo>
                <a:lnTo>
                  <a:pt x="2736" y="16749"/>
                </a:lnTo>
                <a:lnTo>
                  <a:pt x="4282" y="21600"/>
                </a:lnTo>
                <a:lnTo>
                  <a:pt x="5828" y="16749"/>
                </a:lnTo>
                <a:lnTo>
                  <a:pt x="19745" y="16749"/>
                </a:lnTo>
                <a:cubicBezTo>
                  <a:pt x="20770" y="16749"/>
                  <a:pt x="21600" y="15932"/>
                  <a:pt x="21600" y="14925"/>
                </a:cubicBezTo>
                <a:lnTo>
                  <a:pt x="21600" y="1824"/>
                </a:lnTo>
                <a:cubicBezTo>
                  <a:pt x="21600" y="817"/>
                  <a:pt x="20770" y="0"/>
                  <a:pt x="19745" y="0"/>
                </a:cubicBezTo>
                <a:lnTo>
                  <a:pt x="1857" y="0"/>
                </a:lnTo>
                <a:close/>
              </a:path>
            </a:pathLst>
          </a:custGeom>
          <a:solidFill>
            <a:srgbClr val="DDDDDD">
              <a:alpha val="91061"/>
            </a:srgbClr>
          </a:solidFill>
          <a:ln w="25400">
            <a:solidFill>
              <a:srgbClr val="000000">
                <a:alpha val="91061"/>
              </a:srgb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28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b="1" spc="-144" sz="3600"/>
          </a:p>
        </p:txBody>
      </p:sp>
      <p:sp>
        <p:nvSpPr>
          <p:cNvPr id="942" name="Callout"/>
          <p:cNvSpPr/>
          <p:nvPr/>
        </p:nvSpPr>
        <p:spPr>
          <a:xfrm>
            <a:off x="12971621" y="743179"/>
            <a:ext cx="5314951" cy="3698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73" y="0"/>
                </a:moveTo>
                <a:cubicBezTo>
                  <a:pt x="525" y="0"/>
                  <a:pt x="0" y="755"/>
                  <a:pt x="0" y="1685"/>
                </a:cubicBezTo>
                <a:lnTo>
                  <a:pt x="0" y="12427"/>
                </a:lnTo>
                <a:cubicBezTo>
                  <a:pt x="0" y="13358"/>
                  <a:pt x="525" y="14113"/>
                  <a:pt x="1173" y="14113"/>
                </a:cubicBezTo>
                <a:lnTo>
                  <a:pt x="14185" y="14113"/>
                </a:lnTo>
                <a:lnTo>
                  <a:pt x="15161" y="21600"/>
                </a:lnTo>
                <a:lnTo>
                  <a:pt x="16137" y="14113"/>
                </a:lnTo>
                <a:lnTo>
                  <a:pt x="20427" y="14113"/>
                </a:lnTo>
                <a:cubicBezTo>
                  <a:pt x="21075" y="14113"/>
                  <a:pt x="21600" y="13357"/>
                  <a:pt x="21600" y="12427"/>
                </a:cubicBezTo>
                <a:lnTo>
                  <a:pt x="21600" y="1685"/>
                </a:lnTo>
                <a:cubicBezTo>
                  <a:pt x="21600" y="755"/>
                  <a:pt x="21075" y="0"/>
                  <a:pt x="20427" y="0"/>
                </a:cubicBezTo>
                <a:lnTo>
                  <a:pt x="1173" y="0"/>
                </a:lnTo>
                <a:close/>
              </a:path>
            </a:pathLst>
          </a:custGeom>
          <a:solidFill>
            <a:srgbClr val="DDDDDD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28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43" name="Callout"/>
          <p:cNvSpPr/>
          <p:nvPr/>
        </p:nvSpPr>
        <p:spPr>
          <a:xfrm>
            <a:off x="17268049" y="3815085"/>
            <a:ext cx="3493295" cy="44715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3741"/>
                  <a:pt x="0" y="8355"/>
                </a:cubicBezTo>
                <a:cubicBezTo>
                  <a:pt x="0" y="12515"/>
                  <a:pt x="3936" y="15955"/>
                  <a:pt x="9082" y="16593"/>
                </a:cubicBezTo>
                <a:lnTo>
                  <a:pt x="10768" y="21600"/>
                </a:lnTo>
                <a:lnTo>
                  <a:pt x="12454" y="16600"/>
                </a:lnTo>
                <a:cubicBezTo>
                  <a:pt x="17631" y="15983"/>
                  <a:pt x="21600" y="12532"/>
                  <a:pt x="21600" y="8355"/>
                </a:cubicBezTo>
                <a:cubicBezTo>
                  <a:pt x="21600" y="3741"/>
                  <a:pt x="16765" y="0"/>
                  <a:pt x="10800" y="0"/>
                </a:cubicBezTo>
                <a:close/>
              </a:path>
            </a:pathLst>
          </a:custGeom>
          <a:solidFill>
            <a:srgbClr val="DDDDDD">
              <a:alpha val="82028"/>
            </a:srgbClr>
          </a:solidFill>
          <a:ln w="25400">
            <a:solidFill>
              <a:srgbClr val="000000">
                <a:alpha val="82028"/>
              </a:srgbClr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28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44" name="Callout"/>
          <p:cNvSpPr/>
          <p:nvPr/>
        </p:nvSpPr>
        <p:spPr>
          <a:xfrm>
            <a:off x="19569093" y="709313"/>
            <a:ext cx="4555333" cy="44715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6" y="0"/>
                  <a:pt x="0" y="3741"/>
                  <a:pt x="0" y="8355"/>
                </a:cubicBezTo>
                <a:cubicBezTo>
                  <a:pt x="0" y="11906"/>
                  <a:pt x="2870" y="14931"/>
                  <a:pt x="6910" y="16140"/>
                </a:cubicBezTo>
                <a:lnTo>
                  <a:pt x="8258" y="21600"/>
                </a:lnTo>
                <a:lnTo>
                  <a:pt x="9483" y="16640"/>
                </a:lnTo>
                <a:cubicBezTo>
                  <a:pt x="9915" y="16681"/>
                  <a:pt x="10353" y="16708"/>
                  <a:pt x="10800" y="16708"/>
                </a:cubicBezTo>
                <a:cubicBezTo>
                  <a:pt x="16764" y="16708"/>
                  <a:pt x="21600" y="12968"/>
                  <a:pt x="21600" y="8355"/>
                </a:cubicBezTo>
                <a:cubicBezTo>
                  <a:pt x="21600" y="3741"/>
                  <a:pt x="16764" y="0"/>
                  <a:pt x="10800" y="0"/>
                </a:cubicBezTo>
                <a:close/>
              </a:path>
            </a:pathLst>
          </a:custGeom>
          <a:solidFill>
            <a:srgbClr val="DDDDDD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28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45" name="Circle"/>
          <p:cNvSpPr/>
          <p:nvPr/>
        </p:nvSpPr>
        <p:spPr>
          <a:xfrm>
            <a:off x="752449" y="11226800"/>
            <a:ext cx="838801" cy="838800"/>
          </a:xfrm>
          <a:prstGeom prst="ellipse">
            <a:avLst/>
          </a:prstGeom>
          <a:solidFill>
            <a:schemeClr val="accent3">
              <a:lumOff val="17647"/>
            </a:schemeClr>
          </a:solidFill>
          <a:ln w="3175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6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46" name="Circle"/>
          <p:cNvSpPr/>
          <p:nvPr/>
        </p:nvSpPr>
        <p:spPr>
          <a:xfrm>
            <a:off x="22850450" y="11226800"/>
            <a:ext cx="838801" cy="838800"/>
          </a:xfrm>
          <a:prstGeom prst="ellipse">
            <a:avLst/>
          </a:prstGeom>
          <a:solidFill>
            <a:schemeClr val="accent3">
              <a:lumOff val="17647"/>
            </a:schemeClr>
          </a:solidFill>
          <a:ln w="3175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6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47" name="Line"/>
          <p:cNvSpPr/>
          <p:nvPr/>
        </p:nvSpPr>
        <p:spPr>
          <a:xfrm>
            <a:off x="1112223" y="13043200"/>
            <a:ext cx="22099803" cy="1"/>
          </a:xfrm>
          <a:prstGeom prst="line">
            <a:avLst/>
          </a:prstGeom>
          <a:ln w="38100">
            <a:solidFill>
              <a:srgbClr val="535353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48" name="Line"/>
          <p:cNvSpPr/>
          <p:nvPr/>
        </p:nvSpPr>
        <p:spPr>
          <a:xfrm flipV="1">
            <a:off x="14457740" y="12656150"/>
            <a:ext cx="1" cy="736002"/>
          </a:xfrm>
          <a:prstGeom prst="line">
            <a:avLst/>
          </a:prstGeom>
          <a:ln w="127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49" name="Line"/>
          <p:cNvSpPr/>
          <p:nvPr/>
        </p:nvSpPr>
        <p:spPr>
          <a:xfrm flipV="1">
            <a:off x="16756440" y="12656150"/>
            <a:ext cx="1" cy="736002"/>
          </a:xfrm>
          <a:prstGeom prst="line">
            <a:avLst/>
          </a:prstGeom>
          <a:ln w="127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50" name="Line"/>
          <p:cNvSpPr/>
          <p:nvPr/>
        </p:nvSpPr>
        <p:spPr>
          <a:xfrm flipV="1">
            <a:off x="19029740" y="12656150"/>
            <a:ext cx="1" cy="736002"/>
          </a:xfrm>
          <a:prstGeom prst="line">
            <a:avLst/>
          </a:prstGeom>
          <a:ln w="127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51" name="Line"/>
          <p:cNvSpPr/>
          <p:nvPr/>
        </p:nvSpPr>
        <p:spPr>
          <a:xfrm flipV="1">
            <a:off x="21315740" y="12656150"/>
            <a:ext cx="1" cy="736002"/>
          </a:xfrm>
          <a:prstGeom prst="line">
            <a:avLst/>
          </a:prstGeom>
          <a:ln w="127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52" name="Line"/>
          <p:cNvSpPr/>
          <p:nvPr/>
        </p:nvSpPr>
        <p:spPr>
          <a:xfrm flipV="1">
            <a:off x="12133640" y="12656150"/>
            <a:ext cx="1" cy="736002"/>
          </a:xfrm>
          <a:prstGeom prst="line">
            <a:avLst/>
          </a:prstGeom>
          <a:ln w="127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53" name="Line"/>
          <p:cNvSpPr/>
          <p:nvPr/>
        </p:nvSpPr>
        <p:spPr>
          <a:xfrm flipV="1">
            <a:off x="9834940" y="12656150"/>
            <a:ext cx="1" cy="736002"/>
          </a:xfrm>
          <a:prstGeom prst="line">
            <a:avLst/>
          </a:prstGeom>
          <a:ln w="127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54" name="Line"/>
          <p:cNvSpPr/>
          <p:nvPr/>
        </p:nvSpPr>
        <p:spPr>
          <a:xfrm flipV="1">
            <a:off x="7599740" y="12656150"/>
            <a:ext cx="1" cy="736002"/>
          </a:xfrm>
          <a:prstGeom prst="line">
            <a:avLst/>
          </a:prstGeom>
          <a:ln w="127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55" name="Line"/>
          <p:cNvSpPr/>
          <p:nvPr/>
        </p:nvSpPr>
        <p:spPr>
          <a:xfrm flipV="1">
            <a:off x="5313740" y="12656150"/>
            <a:ext cx="1" cy="736002"/>
          </a:xfrm>
          <a:prstGeom prst="line">
            <a:avLst/>
          </a:prstGeom>
          <a:ln w="127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56" name="Line"/>
          <p:cNvSpPr/>
          <p:nvPr/>
        </p:nvSpPr>
        <p:spPr>
          <a:xfrm flipV="1">
            <a:off x="3027740" y="12656150"/>
            <a:ext cx="1" cy="736002"/>
          </a:xfrm>
          <a:prstGeom prst="line">
            <a:avLst/>
          </a:prstGeom>
          <a:ln w="127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57" name="Line"/>
          <p:cNvSpPr/>
          <p:nvPr/>
        </p:nvSpPr>
        <p:spPr>
          <a:xfrm flipV="1">
            <a:off x="1122740" y="12656150"/>
            <a:ext cx="1" cy="736002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58" name="Line"/>
          <p:cNvSpPr/>
          <p:nvPr/>
        </p:nvSpPr>
        <p:spPr>
          <a:xfrm flipV="1">
            <a:off x="23220740" y="12656150"/>
            <a:ext cx="1" cy="736002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59" name="Callout"/>
          <p:cNvSpPr/>
          <p:nvPr/>
        </p:nvSpPr>
        <p:spPr>
          <a:xfrm>
            <a:off x="21418346" y="5447155"/>
            <a:ext cx="2827339" cy="38318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204" y="0"/>
                </a:moveTo>
                <a:cubicBezTo>
                  <a:pt x="988" y="0"/>
                  <a:pt x="0" y="729"/>
                  <a:pt x="0" y="1626"/>
                </a:cubicBezTo>
                <a:lnTo>
                  <a:pt x="0" y="14611"/>
                </a:lnTo>
                <a:cubicBezTo>
                  <a:pt x="0" y="15509"/>
                  <a:pt x="988" y="16235"/>
                  <a:pt x="2204" y="16235"/>
                </a:cubicBezTo>
                <a:lnTo>
                  <a:pt x="12422" y="16235"/>
                </a:lnTo>
                <a:lnTo>
                  <a:pt x="14260" y="21600"/>
                </a:lnTo>
                <a:lnTo>
                  <a:pt x="16094" y="16235"/>
                </a:lnTo>
                <a:lnTo>
                  <a:pt x="19396" y="16235"/>
                </a:lnTo>
                <a:cubicBezTo>
                  <a:pt x="20612" y="16235"/>
                  <a:pt x="21600" y="15509"/>
                  <a:pt x="21600" y="14611"/>
                </a:cubicBezTo>
                <a:lnTo>
                  <a:pt x="21600" y="1626"/>
                </a:lnTo>
                <a:cubicBezTo>
                  <a:pt x="21600" y="729"/>
                  <a:pt x="20612" y="0"/>
                  <a:pt x="19396" y="0"/>
                </a:cubicBezTo>
                <a:lnTo>
                  <a:pt x="2204" y="0"/>
                </a:lnTo>
                <a:close/>
              </a:path>
            </a:pathLst>
          </a:custGeom>
          <a:solidFill>
            <a:srgbClr val="DDDDDD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28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60" name="Callout"/>
          <p:cNvSpPr/>
          <p:nvPr/>
        </p:nvSpPr>
        <p:spPr>
          <a:xfrm>
            <a:off x="42132" y="6745039"/>
            <a:ext cx="3088879" cy="3794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1" y="0"/>
                </a:moveTo>
                <a:cubicBezTo>
                  <a:pt x="4836" y="0"/>
                  <a:pt x="0" y="4020"/>
                  <a:pt x="0" y="8980"/>
                </a:cubicBezTo>
                <a:cubicBezTo>
                  <a:pt x="0" y="12924"/>
                  <a:pt x="3061" y="16268"/>
                  <a:pt x="7313" y="17475"/>
                </a:cubicBezTo>
                <a:lnTo>
                  <a:pt x="7954" y="21600"/>
                </a:lnTo>
                <a:lnTo>
                  <a:pt x="10427" y="17947"/>
                </a:lnTo>
                <a:cubicBezTo>
                  <a:pt x="10552" y="17950"/>
                  <a:pt x="10675" y="17963"/>
                  <a:pt x="10801" y="17963"/>
                </a:cubicBezTo>
                <a:cubicBezTo>
                  <a:pt x="16766" y="17963"/>
                  <a:pt x="21600" y="13940"/>
                  <a:pt x="21600" y="8980"/>
                </a:cubicBezTo>
                <a:cubicBezTo>
                  <a:pt x="21600" y="4020"/>
                  <a:pt x="16766" y="0"/>
                  <a:pt x="10801" y="0"/>
                </a:cubicBezTo>
                <a:close/>
              </a:path>
            </a:pathLst>
          </a:custGeom>
          <a:solidFill>
            <a:srgbClr val="DDDDDD">
              <a:alpha val="82028"/>
            </a:srgbClr>
          </a:solidFill>
          <a:ln w="25400">
            <a:solidFill>
              <a:srgbClr val="000000">
                <a:alpha val="82028"/>
              </a:srgbClr>
            </a:solidFill>
            <a:miter lim="400000"/>
          </a:ln>
        </p:spPr>
        <p:txBody>
          <a:bodyPr lIns="50800" tIns="50800" rIns="50800" bIns="50800"/>
          <a:lstStyle/>
          <a:p>
            <a:pPr defTabSz="825500">
              <a:lnSpc>
                <a:spcPct val="70000"/>
              </a:lnSpc>
              <a:defRPr spc="-128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61" name="j1    j2   j3        j4        j5     j6   j7        j8      j9           j10      j11"/>
          <p:cNvSpPr txBox="1"/>
          <p:nvPr/>
        </p:nvSpPr>
        <p:spPr>
          <a:xfrm>
            <a:off x="962620" y="12052450"/>
            <a:ext cx="22571671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3400"/>
              </a:spcBef>
              <a:defRPr b="1" sz="3200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j1		  j2			j3		      j4	  	    j5			  j6			j7		      j8		    j9		         j10		    j11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Line"/>
          <p:cNvSpPr/>
          <p:nvPr/>
        </p:nvSpPr>
        <p:spPr>
          <a:xfrm flipV="1">
            <a:off x="23804940" y="10090149"/>
            <a:ext cx="1" cy="2286001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64" name="Line"/>
          <p:cNvSpPr/>
          <p:nvPr/>
        </p:nvSpPr>
        <p:spPr>
          <a:xfrm flipV="1">
            <a:off x="538540" y="6938870"/>
            <a:ext cx="1" cy="5564281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65" name="Line"/>
          <p:cNvSpPr/>
          <p:nvPr/>
        </p:nvSpPr>
        <p:spPr>
          <a:xfrm flipV="1">
            <a:off x="5224840" y="4402472"/>
            <a:ext cx="1" cy="8100679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66" name="Line"/>
          <p:cNvSpPr/>
          <p:nvPr/>
        </p:nvSpPr>
        <p:spPr>
          <a:xfrm flipV="1">
            <a:off x="7548940" y="8769523"/>
            <a:ext cx="1" cy="3860628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67" name="Line"/>
          <p:cNvSpPr/>
          <p:nvPr/>
        </p:nvSpPr>
        <p:spPr>
          <a:xfrm flipV="1">
            <a:off x="9885740" y="7192870"/>
            <a:ext cx="1" cy="5564281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68" name="Line"/>
          <p:cNvSpPr/>
          <p:nvPr/>
        </p:nvSpPr>
        <p:spPr>
          <a:xfrm flipV="1">
            <a:off x="2875339" y="10090149"/>
            <a:ext cx="1" cy="2286001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69" name="Line"/>
          <p:cNvSpPr/>
          <p:nvPr/>
        </p:nvSpPr>
        <p:spPr>
          <a:xfrm flipV="1">
            <a:off x="12209841" y="9721010"/>
            <a:ext cx="1" cy="2782141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70" name="Line"/>
          <p:cNvSpPr/>
          <p:nvPr/>
        </p:nvSpPr>
        <p:spPr>
          <a:xfrm flipV="1">
            <a:off x="14483140" y="5276460"/>
            <a:ext cx="1" cy="7353691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71" name="Line"/>
          <p:cNvSpPr/>
          <p:nvPr/>
        </p:nvSpPr>
        <p:spPr>
          <a:xfrm flipV="1">
            <a:off x="16819940" y="11055350"/>
            <a:ext cx="1" cy="1471477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72" name="Line"/>
          <p:cNvSpPr/>
          <p:nvPr/>
        </p:nvSpPr>
        <p:spPr>
          <a:xfrm flipV="1">
            <a:off x="19118640" y="8439149"/>
            <a:ext cx="1" cy="4064001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73" name="Line"/>
          <p:cNvSpPr/>
          <p:nvPr/>
        </p:nvSpPr>
        <p:spPr>
          <a:xfrm flipV="1">
            <a:off x="21455440" y="3625848"/>
            <a:ext cx="1" cy="9004303"/>
          </a:xfrm>
          <a:prstGeom prst="line">
            <a:avLst/>
          </a:prstGeom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74" name="Cloud"/>
          <p:cNvSpPr/>
          <p:nvPr/>
        </p:nvSpPr>
        <p:spPr>
          <a:xfrm flipH="1">
            <a:off x="22242387" y="8658555"/>
            <a:ext cx="2107338" cy="127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FDCB56"/>
          </a:solidFill>
          <a:ln w="3175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75" name="Rounded Rectangle"/>
          <p:cNvSpPr/>
          <p:nvPr/>
        </p:nvSpPr>
        <p:spPr>
          <a:xfrm>
            <a:off x="189709" y="5663343"/>
            <a:ext cx="2043862" cy="1177090"/>
          </a:xfrm>
          <a:prstGeom prst="roundRect">
            <a:avLst>
              <a:gd name="adj" fmla="val 15000"/>
            </a:avLst>
          </a:prstGeom>
          <a:solidFill>
            <a:srgbClr val="FF5792"/>
          </a:solidFill>
          <a:ln w="3175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pic>
        <p:nvPicPr>
          <p:cNvPr id="976" name="settings-1.png" descr="settings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293089" y="9778358"/>
            <a:ext cx="1053533" cy="1053534"/>
          </a:xfrm>
          <a:prstGeom prst="rect">
            <a:avLst/>
          </a:prstGeom>
          <a:ln w="12700">
            <a:miter lim="400000"/>
          </a:ln>
        </p:spPr>
      </p:pic>
      <p:pic>
        <p:nvPicPr>
          <p:cNvPr id="977" name="teamwork.png" descr="teamwork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587540" y="8236911"/>
            <a:ext cx="1270001" cy="127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78" name="shopping-bag.png" descr="shopping-bag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483640" y="6901610"/>
            <a:ext cx="1270001" cy="127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79" name="team.png" descr="team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250740" y="5426388"/>
            <a:ext cx="1270001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980" name="TimeLine"/>
          <p:cNvSpPr txBox="1"/>
          <p:nvPr/>
        </p:nvSpPr>
        <p:spPr>
          <a:xfrm>
            <a:off x="76199" y="31749"/>
            <a:ext cx="2113212" cy="6477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3400"/>
              </a:spcBef>
              <a:defRPr b="1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TimeLine</a:t>
            </a:r>
          </a:p>
        </p:txBody>
      </p:sp>
      <p:sp>
        <p:nvSpPr>
          <p:cNvPr id="981" name="Line"/>
          <p:cNvSpPr/>
          <p:nvPr/>
        </p:nvSpPr>
        <p:spPr>
          <a:xfrm>
            <a:off x="259531" y="12535199"/>
            <a:ext cx="23597407" cy="1"/>
          </a:xfrm>
          <a:prstGeom prst="line">
            <a:avLst/>
          </a:prstGeom>
          <a:ln w="1016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>
                <a:solidFill>
                  <a:srgbClr val="838787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82" name="Circle"/>
          <p:cNvSpPr/>
          <p:nvPr/>
        </p:nvSpPr>
        <p:spPr>
          <a:xfrm>
            <a:off x="11768125" y="12115800"/>
            <a:ext cx="838800" cy="838800"/>
          </a:xfrm>
          <a:prstGeom prst="ellipse">
            <a:avLst/>
          </a:prstGeom>
          <a:solidFill>
            <a:srgbClr val="94D9F6"/>
          </a:solidFill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8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83" name="Circle"/>
          <p:cNvSpPr/>
          <p:nvPr/>
        </p:nvSpPr>
        <p:spPr>
          <a:xfrm>
            <a:off x="9443070" y="12115800"/>
            <a:ext cx="838800" cy="838800"/>
          </a:xfrm>
          <a:prstGeom prst="ellipse">
            <a:avLst/>
          </a:prstGeom>
          <a:solidFill>
            <a:srgbClr val="94D9F6"/>
          </a:solidFill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8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84" name="Circle"/>
          <p:cNvSpPr/>
          <p:nvPr/>
        </p:nvSpPr>
        <p:spPr>
          <a:xfrm>
            <a:off x="16418235" y="12115800"/>
            <a:ext cx="838800" cy="838800"/>
          </a:xfrm>
          <a:prstGeom prst="ellipse">
            <a:avLst/>
          </a:prstGeom>
          <a:solidFill>
            <a:srgbClr val="94D9F6"/>
          </a:solidFill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8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85" name="Circle"/>
          <p:cNvSpPr/>
          <p:nvPr/>
        </p:nvSpPr>
        <p:spPr>
          <a:xfrm>
            <a:off x="14093180" y="12115800"/>
            <a:ext cx="838800" cy="838800"/>
          </a:xfrm>
          <a:prstGeom prst="ellipse">
            <a:avLst/>
          </a:prstGeom>
          <a:solidFill>
            <a:srgbClr val="94D9F6"/>
          </a:solidFill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8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86" name="Circle"/>
          <p:cNvSpPr/>
          <p:nvPr/>
        </p:nvSpPr>
        <p:spPr>
          <a:xfrm>
            <a:off x="4792960" y="12115800"/>
            <a:ext cx="838800" cy="838800"/>
          </a:xfrm>
          <a:prstGeom prst="ellipse">
            <a:avLst/>
          </a:prstGeom>
          <a:solidFill>
            <a:srgbClr val="94D9F6"/>
          </a:solidFill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8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87" name="Circle"/>
          <p:cNvSpPr/>
          <p:nvPr/>
        </p:nvSpPr>
        <p:spPr>
          <a:xfrm>
            <a:off x="2467905" y="12115800"/>
            <a:ext cx="838800" cy="838800"/>
          </a:xfrm>
          <a:prstGeom prst="ellipse">
            <a:avLst/>
          </a:prstGeom>
          <a:solidFill>
            <a:srgbClr val="94D9F6"/>
          </a:solidFill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8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88" name="Circle"/>
          <p:cNvSpPr/>
          <p:nvPr/>
        </p:nvSpPr>
        <p:spPr>
          <a:xfrm>
            <a:off x="18743290" y="12115800"/>
            <a:ext cx="838800" cy="838800"/>
          </a:xfrm>
          <a:prstGeom prst="ellipse">
            <a:avLst/>
          </a:prstGeom>
          <a:solidFill>
            <a:srgbClr val="94D9F6"/>
          </a:solidFill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8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89" name="Circle"/>
          <p:cNvSpPr/>
          <p:nvPr/>
        </p:nvSpPr>
        <p:spPr>
          <a:xfrm>
            <a:off x="7118015" y="12115800"/>
            <a:ext cx="838800" cy="838800"/>
          </a:xfrm>
          <a:prstGeom prst="ellipse">
            <a:avLst/>
          </a:prstGeom>
          <a:solidFill>
            <a:srgbClr val="94D9F6"/>
          </a:solidFill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8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90" name="Circle"/>
          <p:cNvSpPr/>
          <p:nvPr/>
        </p:nvSpPr>
        <p:spPr>
          <a:xfrm>
            <a:off x="21068345" y="12115800"/>
            <a:ext cx="838800" cy="838800"/>
          </a:xfrm>
          <a:prstGeom prst="ellipse">
            <a:avLst/>
          </a:prstGeom>
          <a:solidFill>
            <a:srgbClr val="94D9F6"/>
          </a:solidFill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8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91" name="Circle"/>
          <p:cNvSpPr/>
          <p:nvPr/>
        </p:nvSpPr>
        <p:spPr>
          <a:xfrm>
            <a:off x="142850" y="12115800"/>
            <a:ext cx="838800" cy="838800"/>
          </a:xfrm>
          <a:prstGeom prst="ellipse">
            <a:avLst/>
          </a:prstGeom>
          <a:solidFill>
            <a:srgbClr val="94D9F6"/>
          </a:solidFill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8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92" name="Circle"/>
          <p:cNvSpPr/>
          <p:nvPr/>
        </p:nvSpPr>
        <p:spPr>
          <a:xfrm>
            <a:off x="23393400" y="12115800"/>
            <a:ext cx="838800" cy="838800"/>
          </a:xfrm>
          <a:prstGeom prst="ellipse">
            <a:avLst/>
          </a:prstGeom>
          <a:solidFill>
            <a:srgbClr val="94D9F6"/>
          </a:solidFill>
          <a:ln w="25400">
            <a:solidFill>
              <a:srgbClr val="34A5DA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80000"/>
              </a:lnSpc>
              <a:defRPr b="1" cap="all" sz="1800">
                <a:solidFill>
                  <a:srgbClr val="18679A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pic>
        <p:nvPicPr>
          <p:cNvPr id="993" name="instagram.png" descr="instagram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489102" y="2840273"/>
            <a:ext cx="1471477" cy="1471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994" name="whatsapp.png" descr="whatsapp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587625" y="8789566"/>
            <a:ext cx="1177090" cy="1177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5" name="payment.png" descr="payment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0887455" y="2282966"/>
            <a:ext cx="1177090" cy="1177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6" name="online-store.png" descr="online-store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6817921" y="7209458"/>
            <a:ext cx="1340619" cy="1340619"/>
          </a:xfrm>
          <a:prstGeom prst="rect">
            <a:avLst/>
          </a:prstGeom>
          <a:ln w="12700">
            <a:miter lim="400000"/>
          </a:ln>
        </p:spPr>
      </p:pic>
      <p:pic>
        <p:nvPicPr>
          <p:cNvPr id="997" name="coffee-cup.png" descr="coffee-cup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792240" y="5768988"/>
            <a:ext cx="864200" cy="864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98" name="coffee.png" descr="coffee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22954040" y="8920610"/>
            <a:ext cx="862517" cy="864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99" name="magasin.png" descr="magasin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13676705" y="3743653"/>
            <a:ext cx="1612870" cy="16128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01" name="Table"/>
          <p:cNvGraphicFramePr/>
          <p:nvPr/>
        </p:nvGraphicFramePr>
        <p:xfrm>
          <a:off x="238162" y="577850"/>
          <a:ext cx="24214833" cy="1263739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4886315"/>
                <a:gridCol w="2119128"/>
                <a:gridCol w="2119128"/>
                <a:gridCol w="2119128"/>
                <a:gridCol w="2119128"/>
                <a:gridCol w="2119128"/>
                <a:gridCol w="2119128"/>
                <a:gridCol w="2119128"/>
                <a:gridCol w="2119128"/>
                <a:gridCol w="2119128"/>
              </a:tblGrid>
              <a:tr h="1105101">
                <a:tc>
                  <a:txBody>
                    <a:bodyPr/>
                    <a:lstStyle/>
                    <a:p>
                      <a:pPr algn="ctr" defTabSz="457200">
                        <a:tabLst>
                          <a:tab pos="177800" algn="l"/>
                        </a:tabLst>
                        <a:defRPr sz="1800"/>
                      </a:pPr>
                      <a:r>
                        <a:rPr spc="-14" sz="23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Numéro du touchpoint  Point de contact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2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3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4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5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431800" algn="ctr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6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7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8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9</a:t>
                      </a:r>
                    </a:p>
                  </a:txBody>
                  <a:tcPr marL="63500" marR="63500" marT="0" marB="0" anchor="t" anchorCtr="0" horzOverflow="overflow"/>
                </a:tc>
              </a:tr>
              <a:tr h="16002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Type de canal 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(online offline web APP RS stream conversation influence lien display email vidéo SEO nativead DOOH)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6002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Nom du canal / channel 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(FB, Instagram, Google, TWT, Maps, Blog, article, livre blanc, WeChat, YouTube, média, Pinterest, Amazon…)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6002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Interaction client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(Comment et pourquoi le client utilise ce point de contact ? Quelles informations a-t-il reçu ?)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6002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Interaction marque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(Comment et pourquoi la marque est présente ? Outils digitaux utilisés ?)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745556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2" sz="23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Avis / perception du client 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5" sz="3700">
                          <a:latin typeface="Apple Color Emoji"/>
                          <a:ea typeface="Apple Color Emoji"/>
                          <a:cs typeface="Apple Color Emoji"/>
                          <a:sym typeface="Apple Color Emoji"/>
                        </a:defRPr>
                      </a:pPr>
                      <a:r>
                        <a:t>👍🏽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 </a:t>
                      </a:r>
                      <a:r>
                        <a:t>👎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 </a:t>
                      </a:r>
                      <a:r>
                        <a:t>🙏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 </a:t>
                      </a:r>
                      <a:r>
                        <a:t>😀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 </a:t>
                      </a:r>
                      <a:r>
                        <a:t>😡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</a:t>
                      </a:r>
                      <a:b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</a:br>
                      <a:r>
                        <a:rPr b="1">
                          <a:latin typeface="Courier"/>
                          <a:ea typeface="Courier"/>
                          <a:cs typeface="Courier"/>
                          <a:sym typeface="Courier"/>
                        </a:rPr>
                        <a:t>★</a:t>
                      </a:r>
                      <a:r>
                        <a:rPr b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 </a:t>
                      </a:r>
                      <a:r>
                        <a:rPr b="1">
                          <a:latin typeface="Courier"/>
                          <a:ea typeface="Courier"/>
                          <a:cs typeface="Courier"/>
                          <a:sym typeface="Courier"/>
                        </a:rPr>
                        <a:t>✄</a:t>
                      </a:r>
                      <a:r>
                        <a:rPr b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 </a:t>
                      </a:r>
                      <a:r>
                        <a:t>❤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️  </a:t>
                      </a:r>
                      <a:r>
                        <a:t>🔥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 </a:t>
                      </a:r>
                      <a:r>
                        <a:t>🧠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6002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Décalage avec positionnement voulu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(image ou actions souhaitées par l’entreprise : mémorisation, téléchargement, commande…)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20828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Solutions et propositions d’amélioration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(néant si parcours futur ou proposé, sinon quelles sont les pistes d’amélioration d’un parcours constaté ou audité)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</a:tbl>
          </a:graphicData>
        </a:graphic>
      </p:graphicFrame>
      <p:sp>
        <p:nvSpPr>
          <p:cNvPr id="1002" name="Détail du parcours client"/>
          <p:cNvSpPr txBox="1"/>
          <p:nvPr/>
        </p:nvSpPr>
        <p:spPr>
          <a:xfrm>
            <a:off x="-5306" y="-28288"/>
            <a:ext cx="4701724" cy="6407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/>
            <a:r>
              <a:t>Détail du parcours client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04" name="Table"/>
          <p:cNvGraphicFramePr/>
          <p:nvPr/>
        </p:nvGraphicFramePr>
        <p:xfrm>
          <a:off x="238162" y="577850"/>
          <a:ext cx="24214833" cy="1263739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4886315"/>
                <a:gridCol w="2119128"/>
                <a:gridCol w="2119128"/>
                <a:gridCol w="2119128"/>
                <a:gridCol w="2119128"/>
                <a:gridCol w="2119128"/>
                <a:gridCol w="2119128"/>
                <a:gridCol w="2119128"/>
                <a:gridCol w="2119128"/>
                <a:gridCol w="2119128"/>
              </a:tblGrid>
              <a:tr h="1105101">
                <a:tc>
                  <a:txBody>
                    <a:bodyPr/>
                    <a:lstStyle/>
                    <a:p>
                      <a:pPr algn="ctr" defTabSz="457200">
                        <a:tabLst>
                          <a:tab pos="177800" algn="l"/>
                        </a:tabLst>
                        <a:defRPr sz="1800"/>
                      </a:pPr>
                      <a:r>
                        <a:rPr spc="-14" sz="23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Numéro du touchpoint  Point de contact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10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11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12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13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14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431800" algn="ctr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15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16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17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32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18</a:t>
                      </a:r>
                    </a:p>
                  </a:txBody>
                  <a:tcPr marL="63500" marR="63500" marT="0" marB="0" anchor="t" anchorCtr="0" horzOverflow="overflow"/>
                </a:tc>
              </a:tr>
              <a:tr h="16002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Type de canal 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(online offline web APP RS stream conversation influence lien display email vidéo SEO nativead DOOH)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6002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Nom du canal / channel 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(FB, Instagram, Google, TWT, Maps, Blog, article, livre blanc, WeChat, YouTube, média, Pinterest, Amazon…)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6002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Interaction client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(Comment et pourquoi le client utilise ce point de contact ? Quelles informations a-t-il reçu ?)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6002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Interaction marque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(Comment et pourquoi la marque est présente ? Outils digitaux utilisés ?)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745556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2" sz="23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Avis / perception du client 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5" sz="3700">
                          <a:latin typeface="Apple Color Emoji"/>
                          <a:ea typeface="Apple Color Emoji"/>
                          <a:cs typeface="Apple Color Emoji"/>
                          <a:sym typeface="Apple Color Emoji"/>
                        </a:defRPr>
                      </a:pPr>
                      <a:r>
                        <a:t>👍🏽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 </a:t>
                      </a:r>
                      <a:r>
                        <a:t>👎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 </a:t>
                      </a:r>
                      <a:r>
                        <a:t>🙏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 </a:t>
                      </a:r>
                      <a:r>
                        <a:t>😀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 </a:t>
                      </a:r>
                      <a:r>
                        <a:t>😡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</a:t>
                      </a:r>
                      <a:b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</a:br>
                      <a:r>
                        <a:rPr b="1">
                          <a:latin typeface="Courier"/>
                          <a:ea typeface="Courier"/>
                          <a:cs typeface="Courier"/>
                          <a:sym typeface="Courier"/>
                        </a:rPr>
                        <a:t>★</a:t>
                      </a:r>
                      <a:r>
                        <a:rPr b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 </a:t>
                      </a:r>
                      <a:r>
                        <a:rPr b="1">
                          <a:latin typeface="Courier"/>
                          <a:ea typeface="Courier"/>
                          <a:cs typeface="Courier"/>
                          <a:sym typeface="Courier"/>
                        </a:rPr>
                        <a:t>✄</a:t>
                      </a:r>
                      <a:r>
                        <a:rPr b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 </a:t>
                      </a:r>
                      <a:r>
                        <a:t>❤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️  </a:t>
                      </a:r>
                      <a:r>
                        <a:t>🔥</a:t>
                      </a:r>
                      <a:r>
                        <a:rPr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 </a:t>
                      </a:r>
                      <a:r>
                        <a:t>🧠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6002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Décalage avec positionnement voulu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(image ou actions souhaitées par l’entreprise : mémorisation, téléchargement, commande…)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2082800">
                <a:tc>
                  <a:txBody>
                    <a:bodyPr/>
                    <a:lstStyle/>
                    <a:p>
                      <a:pPr algn="l" defTabSz="457200">
                        <a:tabLst>
                          <a:tab pos="177800" algn="l"/>
                        </a:tabLst>
                        <a:defRPr spc="-11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Solutions et propositions d’amélioration</a:t>
                      </a:r>
                    </a:p>
                    <a:p>
                      <a:pPr algn="l" defTabSz="457200">
                        <a:tabLst>
                          <a:tab pos="177800" algn="l"/>
                        </a:tabLst>
                        <a:defRPr spc="-13" sz="2000">
                          <a:latin typeface="Open Sans Bold"/>
                          <a:ea typeface="Open Sans Bold"/>
                          <a:cs typeface="Open Sans Bold"/>
                          <a:sym typeface="Open Sans Bold"/>
                        </a:defRPr>
                      </a:pPr>
                      <a:r>
                        <a:t>(néant si parcours futur ou proposé, sinon quelles sont les pistes d’amélioration d’un parcours constaté ou audité)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4200"/>
                      </a:pPr>
                    </a:p>
                  </a:txBody>
                  <a:tcPr marL="63500" marR="63500" marT="0" marB="0" anchor="t" anchorCtr="0" horzOverflow="overflow"/>
                </a:tc>
              </a:tr>
            </a:tbl>
          </a:graphicData>
        </a:graphic>
      </p:graphicFrame>
      <p:sp>
        <p:nvSpPr>
          <p:cNvPr id="1005" name="Détail du parcours client"/>
          <p:cNvSpPr txBox="1"/>
          <p:nvPr/>
        </p:nvSpPr>
        <p:spPr>
          <a:xfrm>
            <a:off x="-5306" y="-28288"/>
            <a:ext cx="4701724" cy="6407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/>
            <a:r>
              <a:t>Détail du parcours client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AUDIENCE"/>
          <p:cNvSpPr txBox="1"/>
          <p:nvPr/>
        </p:nvSpPr>
        <p:spPr>
          <a:xfrm>
            <a:off x="-1825089" y="3085792"/>
            <a:ext cx="27943591" cy="55676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z="353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AUDIENCE</a:t>
            </a:r>
          </a:p>
        </p:txBody>
      </p:sp>
      <p:sp>
        <p:nvSpPr>
          <p:cNvPr id="1008" name="PLANNING"/>
          <p:cNvSpPr txBox="1"/>
          <p:nvPr/>
        </p:nvSpPr>
        <p:spPr>
          <a:xfrm>
            <a:off x="-1698089" y="5879792"/>
            <a:ext cx="27943591" cy="50469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z="31900">
                <a:solidFill>
                  <a:schemeClr val="accent5">
                    <a:satOff val="-3547"/>
                    <a:lumOff val="-10352"/>
                  </a:schemeClr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PLANNING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0" name="Table"/>
          <p:cNvGraphicFramePr/>
          <p:nvPr/>
        </p:nvGraphicFramePr>
        <p:xfrm>
          <a:off x="1257300" y="1498600"/>
          <a:ext cx="22423438" cy="1177496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3613307"/>
                <a:gridCol w="18784730"/>
              </a:tblGrid>
              <a:tr h="1849797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pc="-13" sz="29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defRPr>
                      </a:pPr>
                      <a:r>
                        <a:rPr spc="-13"/>
                        <a:t>Nom du :  </a:t>
                      </a:r>
                      <a:br>
                        <a:rPr spc="-13"/>
                      </a:br>
                      <a:r>
                        <a:t>1 produit </a:t>
                      </a:r>
                      <a:br/>
                      <a:r>
                        <a:t>2 entreprise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just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9" sz="30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1 : _____________________________________                 2 : __________________________________</a:t>
                      </a:r>
                    </a:p>
                  </a:txBody>
                  <a:tcPr marL="63500" marR="63500" marT="0" marB="0" anchor="t" anchorCtr="0" horzOverflow="overflow"/>
                </a:tc>
              </a:tr>
              <a:tr h="1831868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29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Secteur, pays, industrie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0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4368302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29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Positionnement et/ou Promesse et/ou  Proposition unique et/ou Value proposition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0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849797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29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Business Model : BtoBtoC / D2C / CtoC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0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18497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9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Profit / Marge / PDM 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000"/>
                      </a:pPr>
                    </a:p>
                  </a:txBody>
                  <a:tcPr marL="63500" marR="63500" marT="0" marB="0" anchor="t" anchorCtr="0" horzOverflow="overflow"/>
                </a:tc>
              </a:tr>
            </a:tbl>
          </a:graphicData>
        </a:graphic>
      </p:graphicFrame>
      <p:sp>
        <p:nvSpPr>
          <p:cNvPr id="1011" name="planning-marketing"/>
          <p:cNvSpPr txBox="1"/>
          <p:nvPr/>
        </p:nvSpPr>
        <p:spPr>
          <a:xfrm>
            <a:off x="166657" y="223486"/>
            <a:ext cx="3624841" cy="6781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just" defTabSz="457200">
              <a:lnSpc>
                <a:spcPct val="70000"/>
              </a:lnSpc>
              <a:tabLst>
                <a:tab pos="177800" algn="l"/>
                <a:tab pos="228600" algn="l"/>
              </a:tabLst>
              <a:defRPr spc="-10" sz="2900"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planning-marketing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3" name="Table"/>
          <p:cNvGraphicFramePr/>
          <p:nvPr/>
        </p:nvGraphicFramePr>
        <p:xfrm>
          <a:off x="747613" y="965200"/>
          <a:ext cx="22914174" cy="1231988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964065"/>
                <a:gridCol w="1373533"/>
                <a:gridCol w="1724691"/>
                <a:gridCol w="6896176"/>
                <a:gridCol w="8175117"/>
                <a:gridCol w="1374829"/>
                <a:gridCol w="1006826"/>
                <a:gridCol w="1373533"/>
              </a:tblGrid>
              <a:tr h="118052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26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N°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26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Cible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5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Nom opération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26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Outils utilisés POEM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26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Avantage, Utilité, Message, Promesse, Objectif, Argument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5" sz="24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Respon -sable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5" sz="24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Date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5" sz="24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Budget  HT</a:t>
                      </a:r>
                    </a:p>
                  </a:txBody>
                  <a:tcPr marL="63500" marR="63500" marT="0" marB="0" anchor="t" anchorCtr="0" horzOverflow="overflow"/>
                </a:tc>
              </a:tr>
              <a:tr h="20490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7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1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20490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7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2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20490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7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3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20490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7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4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20490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7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5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</a:tr>
            </a:tbl>
          </a:graphicData>
        </a:graphic>
      </p:graphicFrame>
      <p:sp>
        <p:nvSpPr>
          <p:cNvPr id="1014" name="Planning / Plan communication"/>
          <p:cNvSpPr txBox="1"/>
          <p:nvPr/>
        </p:nvSpPr>
        <p:spPr>
          <a:xfrm>
            <a:off x="-5306" y="-28288"/>
            <a:ext cx="6076896" cy="6407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/>
            <a:r>
              <a:t>Planning / Plan communication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6" name="Table"/>
          <p:cNvGraphicFramePr/>
          <p:nvPr/>
        </p:nvGraphicFramePr>
        <p:xfrm>
          <a:off x="747613" y="965200"/>
          <a:ext cx="22914174" cy="1231988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964065"/>
                <a:gridCol w="1373533"/>
                <a:gridCol w="1724691"/>
                <a:gridCol w="6896176"/>
                <a:gridCol w="8175117"/>
                <a:gridCol w="1374829"/>
                <a:gridCol w="1006826"/>
                <a:gridCol w="1373533"/>
              </a:tblGrid>
              <a:tr h="118052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26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N°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26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Cible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5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Nom opération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26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Outils utilisés POEM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3" sz="26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Avantage, Utilité, Message, Promesse, Objectif, Argument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5" sz="24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Respon -sable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5" sz="24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Date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0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5" sz="2400"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Budget  HT</a:t>
                      </a:r>
                    </a:p>
                  </a:txBody>
                  <a:tcPr marL="63500" marR="63500" marT="0" marB="0" anchor="t" anchorCtr="0" horzOverflow="overflow"/>
                </a:tc>
              </a:tr>
              <a:tr h="20490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7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6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20490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7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7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20490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7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8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20490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7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9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</a:tr>
              <a:tr h="204908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5000"/>
                        </a:lnSpc>
                        <a:spcBef>
                          <a:spcPts val="600"/>
                        </a:spcBef>
                        <a:tabLst>
                          <a:tab pos="177800" algn="l"/>
                        </a:tabLst>
                        <a:defRPr sz="1800"/>
                      </a:pPr>
                      <a:r>
                        <a:rPr spc="-12" sz="2700">
                          <a:latin typeface="Open Sans Regular"/>
                          <a:ea typeface="Open Sans Regular"/>
                          <a:cs typeface="Open Sans Regular"/>
                          <a:sym typeface="Open Sans Regular"/>
                        </a:rPr>
                        <a:t>10</a:t>
                      </a: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5200"/>
                      </a:pPr>
                    </a:p>
                  </a:txBody>
                  <a:tcPr marL="63500" marR="63500" marT="0" marB="0" anchor="t" anchorCtr="0" horzOverflow="overflow"/>
                </a:tc>
              </a:tr>
            </a:tbl>
          </a:graphicData>
        </a:graphic>
      </p:graphicFrame>
      <p:sp>
        <p:nvSpPr>
          <p:cNvPr id="1017" name="Planning / Plan communication"/>
          <p:cNvSpPr txBox="1"/>
          <p:nvPr/>
        </p:nvSpPr>
        <p:spPr>
          <a:xfrm>
            <a:off x="-5306" y="-28288"/>
            <a:ext cx="6076896" cy="6407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/>
            <a:r>
              <a:t>Planning / Plan communication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STORY"/>
          <p:cNvSpPr txBox="1"/>
          <p:nvPr/>
        </p:nvSpPr>
        <p:spPr>
          <a:xfrm>
            <a:off x="-1825089" y="3085792"/>
            <a:ext cx="27943591" cy="6380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z="407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STORY</a:t>
            </a:r>
          </a:p>
        </p:txBody>
      </p:sp>
      <p:sp>
        <p:nvSpPr>
          <p:cNvPr id="1020" name="TELLING"/>
          <p:cNvSpPr txBox="1"/>
          <p:nvPr/>
        </p:nvSpPr>
        <p:spPr>
          <a:xfrm>
            <a:off x="-1698089" y="5879792"/>
            <a:ext cx="27943591" cy="51612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algn="ctr">
              <a:lnSpc>
                <a:spcPct val="90000"/>
              </a:lnSpc>
              <a:defRPr b="1" sz="32700">
                <a:solidFill>
                  <a:schemeClr val="accent5">
                    <a:satOff val="-3547"/>
                    <a:lumOff val="-10352"/>
                  </a:schemeClr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TELLING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Titre 1"/>
          <p:cNvSpPr txBox="1"/>
          <p:nvPr>
            <p:ph type="title"/>
          </p:nvPr>
        </p:nvSpPr>
        <p:spPr>
          <a:xfrm>
            <a:off x="-13360" y="-120888"/>
            <a:ext cx="24410720" cy="1368823"/>
          </a:xfrm>
          <a:prstGeom prst="rect">
            <a:avLst/>
          </a:prstGeom>
        </p:spPr>
        <p:txBody>
          <a:bodyPr/>
          <a:lstStyle/>
          <a:p>
            <a:pPr/>
            <a:r>
              <a:t> Jean-Luc</a:t>
            </a:r>
          </a:p>
        </p:txBody>
      </p:sp>
      <p:sp>
        <p:nvSpPr>
          <p:cNvPr id="586" name="Espace réservé du contenu 2"/>
          <p:cNvSpPr txBox="1"/>
          <p:nvPr>
            <p:ph type="body" sz="quarter" idx="1"/>
          </p:nvPr>
        </p:nvSpPr>
        <p:spPr>
          <a:xfrm>
            <a:off x="239058" y="9189029"/>
            <a:ext cx="5747002" cy="4793974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BIO </a:t>
            </a:r>
            <a:br/>
            <a:r>
              <a:t>Jean Luc 36 ans est pilote de ligne depuis 3 ans dans une compagnie low cost européenne.</a:t>
            </a:r>
            <a:br/>
            <a:r>
              <a:t>Il trouve que sa vie manque de sens, de variété et d’originalité.</a:t>
            </a:r>
          </a:p>
        </p:txBody>
      </p:sp>
      <p:pic>
        <p:nvPicPr>
          <p:cNvPr id="587" name="Espace réservé du contenu 6" descr="Espace réservé du contenu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9058" y="1620818"/>
            <a:ext cx="4142862" cy="4748577"/>
          </a:xfrm>
          <a:prstGeom prst="rect">
            <a:avLst/>
          </a:prstGeom>
          <a:ln w="12700">
            <a:miter lim="400000"/>
          </a:ln>
        </p:spPr>
      </p:pic>
      <p:sp>
        <p:nvSpPr>
          <p:cNvPr id="588" name="Espace réservé du contenu 4"/>
          <p:cNvSpPr txBox="1"/>
          <p:nvPr/>
        </p:nvSpPr>
        <p:spPr>
          <a:xfrm>
            <a:off x="239058" y="6393758"/>
            <a:ext cx="5281742" cy="33032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/>
          <a:p>
            <a:pPr>
              <a:lnSpc>
                <a:spcPct val="81000"/>
              </a:lnSpc>
              <a:spcBef>
                <a:spcPts val="2000"/>
              </a:spcBef>
              <a:defRPr i="1" sz="3000">
                <a:solidFill>
                  <a:srgbClr val="262626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r>
              <a:t>CITATION</a:t>
            </a:r>
            <a:br/>
            <a:r>
              <a:t>« J’ai un beau métier, mais mes priorités sont ailleurs. Mon employeur n’est pas mon seul centre d’intérêt »</a:t>
            </a:r>
          </a:p>
        </p:txBody>
      </p:sp>
      <p:sp>
        <p:nvSpPr>
          <p:cNvPr id="589" name="Espace réservé du texte 5"/>
          <p:cNvSpPr txBox="1"/>
          <p:nvPr/>
        </p:nvSpPr>
        <p:spPr>
          <a:xfrm>
            <a:off x="6503844" y="1396999"/>
            <a:ext cx="11840017" cy="53796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Nom 	Jean-Luc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Age 	36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Vie à	Paris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Avec	Jeanne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	Sans enfant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Education	Supérieure (ingénieur école promo …)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CV 	pilote entreprise 1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	Pilote entreprise 2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Passionné d’aviation et de modèle réduits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Passionné de races de chiens et de voyages en Asie</a:t>
            </a:r>
          </a:p>
        </p:txBody>
      </p:sp>
      <p:sp>
        <p:nvSpPr>
          <p:cNvPr id="590" name="Rectangle 16"/>
          <p:cNvSpPr/>
          <p:nvPr/>
        </p:nvSpPr>
        <p:spPr>
          <a:xfrm>
            <a:off x="20226666" y="2351167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91" name="Rectangle 17"/>
          <p:cNvSpPr/>
          <p:nvPr/>
        </p:nvSpPr>
        <p:spPr>
          <a:xfrm>
            <a:off x="20743978" y="42933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92" name="Rectangle 22"/>
          <p:cNvSpPr/>
          <p:nvPr/>
        </p:nvSpPr>
        <p:spPr>
          <a:xfrm>
            <a:off x="21796385" y="61725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93" name="Rectangle 23"/>
          <p:cNvSpPr/>
          <p:nvPr/>
        </p:nvSpPr>
        <p:spPr>
          <a:xfrm>
            <a:off x="20365519" y="80517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94" name="Rectangle 24"/>
          <p:cNvSpPr/>
          <p:nvPr/>
        </p:nvSpPr>
        <p:spPr>
          <a:xfrm>
            <a:off x="22778519" y="99309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95" name="Rectangle 25"/>
          <p:cNvSpPr/>
          <p:nvPr/>
        </p:nvSpPr>
        <p:spPr>
          <a:xfrm>
            <a:off x="20975119" y="11915103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96" name="ZoneTexte 12"/>
          <p:cNvSpPr txBox="1"/>
          <p:nvPr/>
        </p:nvSpPr>
        <p:spPr>
          <a:xfrm>
            <a:off x="19013388" y="1719373"/>
            <a:ext cx="179955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Revenus</a:t>
            </a:r>
          </a:p>
        </p:txBody>
      </p:sp>
      <p:sp>
        <p:nvSpPr>
          <p:cNvPr id="597" name="ZoneTexte 29"/>
          <p:cNvSpPr txBox="1"/>
          <p:nvPr/>
        </p:nvSpPr>
        <p:spPr>
          <a:xfrm>
            <a:off x="18621027" y="3648111"/>
            <a:ext cx="95639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Ville</a:t>
            </a:r>
          </a:p>
        </p:txBody>
      </p:sp>
      <p:sp>
        <p:nvSpPr>
          <p:cNvPr id="598" name="ZoneTexte 38"/>
          <p:cNvSpPr txBox="1"/>
          <p:nvPr/>
        </p:nvSpPr>
        <p:spPr>
          <a:xfrm>
            <a:off x="18999987" y="5508845"/>
            <a:ext cx="2341683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Fréquences</a:t>
            </a:r>
          </a:p>
        </p:txBody>
      </p:sp>
      <p:sp>
        <p:nvSpPr>
          <p:cNvPr id="599" name="ZoneTexte 45"/>
          <p:cNvSpPr txBox="1"/>
          <p:nvPr/>
        </p:nvSpPr>
        <p:spPr>
          <a:xfrm>
            <a:off x="18988628" y="7479568"/>
            <a:ext cx="341919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Niveau Technique</a:t>
            </a:r>
          </a:p>
        </p:txBody>
      </p:sp>
      <p:sp>
        <p:nvSpPr>
          <p:cNvPr id="600" name="ZoneTexte 54"/>
          <p:cNvSpPr txBox="1"/>
          <p:nvPr/>
        </p:nvSpPr>
        <p:spPr>
          <a:xfrm>
            <a:off x="18986585" y="9403277"/>
            <a:ext cx="2680415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Usage mobile</a:t>
            </a:r>
          </a:p>
        </p:txBody>
      </p:sp>
      <p:sp>
        <p:nvSpPr>
          <p:cNvPr id="601" name="ZoneTexte 61"/>
          <p:cNvSpPr txBox="1"/>
          <p:nvPr/>
        </p:nvSpPr>
        <p:spPr>
          <a:xfrm>
            <a:off x="18975227" y="11332016"/>
            <a:ext cx="213808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Know How</a:t>
            </a:r>
          </a:p>
        </p:txBody>
      </p:sp>
      <p:sp>
        <p:nvSpPr>
          <p:cNvPr id="602" name="EPIC / USER STORY / PAIN POINT / PROBLÈME…"/>
          <p:cNvSpPr txBox="1"/>
          <p:nvPr/>
        </p:nvSpPr>
        <p:spPr>
          <a:xfrm>
            <a:off x="6517209" y="6174972"/>
            <a:ext cx="11813287" cy="657423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defRPr b="1">
                <a:solidFill>
                  <a:srgbClr val="FF2600"/>
                </a:solidFill>
              </a:defRPr>
            </a:pPr>
            <a:r>
              <a:t>EPIC / USER STORY / PAIN POINT / PROBLÈME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 est le problème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Quelle est la frustration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Quels sont les besoins et attentes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Pourquoi n’est-il pas satisfait des solutions existantes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Empathie map si besoin pour mieux comprendre le persona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2" name="storyboard2.png" descr="storyboard2.pn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8373" y="-1"/>
            <a:ext cx="22455387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Titre 1"/>
          <p:cNvSpPr txBox="1"/>
          <p:nvPr>
            <p:ph type="title"/>
          </p:nvPr>
        </p:nvSpPr>
        <p:spPr>
          <a:xfrm>
            <a:off x="-13360" y="-120888"/>
            <a:ext cx="24410720" cy="1368823"/>
          </a:xfrm>
          <a:prstGeom prst="rect">
            <a:avLst/>
          </a:prstGeom>
        </p:spPr>
        <p:txBody>
          <a:bodyPr/>
          <a:lstStyle/>
          <a:p>
            <a:pPr/>
            <a:r>
              <a:t>222222</a:t>
            </a:r>
          </a:p>
        </p:txBody>
      </p:sp>
      <p:sp>
        <p:nvSpPr>
          <p:cNvPr id="605" name="Espace réservé du contenu 2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1591055">
              <a:spcBef>
                <a:spcPts val="1700"/>
              </a:spcBef>
              <a:defRPr sz="2436"/>
            </a:pPr>
            <a:r>
              <a:t>BIO </a:t>
            </a:r>
            <a:br/>
            <a:r>
              <a:t>Jean Luc 36 ans est pilote de ligne depuis 3 ans dans une compagnie low cost européenne.</a:t>
            </a:r>
            <a:br/>
            <a:r>
              <a:t>Il trouve que sa vie manque de sens, de variété et d’originalité.</a:t>
            </a:r>
          </a:p>
        </p:txBody>
      </p:sp>
      <p:pic>
        <p:nvPicPr>
          <p:cNvPr id="606" name="Espace réservé du contenu 6" descr="Espace réservé du contenu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9058" y="1620818"/>
            <a:ext cx="4142862" cy="4748577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Espace réservé du contenu 4"/>
          <p:cNvSpPr txBox="1"/>
          <p:nvPr/>
        </p:nvSpPr>
        <p:spPr>
          <a:xfrm>
            <a:off x="239058" y="6393758"/>
            <a:ext cx="5281742" cy="33032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/>
          <a:p>
            <a:pPr>
              <a:lnSpc>
                <a:spcPct val="81000"/>
              </a:lnSpc>
              <a:spcBef>
                <a:spcPts val="2000"/>
              </a:spcBef>
              <a:defRPr i="1" sz="3000">
                <a:solidFill>
                  <a:srgbClr val="262626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r>
              <a:t>CITATION</a:t>
            </a:r>
            <a:br/>
            <a:r>
              <a:t>« J’ai un beau métier, mais mes priorités sont ailleurs. Mon employeur n’est pas mon seul centre d’intérêt »</a:t>
            </a:r>
          </a:p>
        </p:txBody>
      </p:sp>
      <p:sp>
        <p:nvSpPr>
          <p:cNvPr id="608" name="Espace réservé du texte 5"/>
          <p:cNvSpPr txBox="1"/>
          <p:nvPr/>
        </p:nvSpPr>
        <p:spPr>
          <a:xfrm>
            <a:off x="6503844" y="1396999"/>
            <a:ext cx="11840017" cy="53796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Nom 	Jean-Luc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Age 	36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Vie à	Paris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Avec	Jeanne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	Sans enfant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Education	Supérieure (ingénieur école promo …)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CV 	pilote entreprise 1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	Pilote entreprise 2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Passionné d’aviation et de modèle réduits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Passionné de races de chiens et de voyages en Asie</a:t>
            </a:r>
          </a:p>
        </p:txBody>
      </p:sp>
      <p:sp>
        <p:nvSpPr>
          <p:cNvPr id="609" name="Rectangle 16"/>
          <p:cNvSpPr/>
          <p:nvPr/>
        </p:nvSpPr>
        <p:spPr>
          <a:xfrm>
            <a:off x="20226666" y="2351167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10" name="Rectangle 17"/>
          <p:cNvSpPr/>
          <p:nvPr/>
        </p:nvSpPr>
        <p:spPr>
          <a:xfrm>
            <a:off x="20743978" y="42933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11" name="Rectangle 22"/>
          <p:cNvSpPr/>
          <p:nvPr/>
        </p:nvSpPr>
        <p:spPr>
          <a:xfrm>
            <a:off x="21796385" y="61725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12" name="Rectangle 23"/>
          <p:cNvSpPr/>
          <p:nvPr/>
        </p:nvSpPr>
        <p:spPr>
          <a:xfrm>
            <a:off x="20365519" y="80517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13" name="Rectangle 24"/>
          <p:cNvSpPr/>
          <p:nvPr/>
        </p:nvSpPr>
        <p:spPr>
          <a:xfrm>
            <a:off x="22778519" y="99309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14" name="Rectangle 25"/>
          <p:cNvSpPr/>
          <p:nvPr/>
        </p:nvSpPr>
        <p:spPr>
          <a:xfrm>
            <a:off x="20975119" y="11915103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15" name="ZoneTexte 12"/>
          <p:cNvSpPr txBox="1"/>
          <p:nvPr/>
        </p:nvSpPr>
        <p:spPr>
          <a:xfrm>
            <a:off x="19013388" y="1719373"/>
            <a:ext cx="179955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Revenus</a:t>
            </a:r>
          </a:p>
        </p:txBody>
      </p:sp>
      <p:sp>
        <p:nvSpPr>
          <p:cNvPr id="616" name="ZoneTexte 29"/>
          <p:cNvSpPr txBox="1"/>
          <p:nvPr/>
        </p:nvSpPr>
        <p:spPr>
          <a:xfrm>
            <a:off x="18621027" y="3648111"/>
            <a:ext cx="95639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Ville</a:t>
            </a:r>
          </a:p>
        </p:txBody>
      </p:sp>
      <p:sp>
        <p:nvSpPr>
          <p:cNvPr id="617" name="ZoneTexte 38"/>
          <p:cNvSpPr txBox="1"/>
          <p:nvPr/>
        </p:nvSpPr>
        <p:spPr>
          <a:xfrm>
            <a:off x="18999987" y="5508845"/>
            <a:ext cx="2341683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Fréquences</a:t>
            </a:r>
          </a:p>
        </p:txBody>
      </p:sp>
      <p:sp>
        <p:nvSpPr>
          <p:cNvPr id="618" name="ZoneTexte 45"/>
          <p:cNvSpPr txBox="1"/>
          <p:nvPr/>
        </p:nvSpPr>
        <p:spPr>
          <a:xfrm>
            <a:off x="18988628" y="7479568"/>
            <a:ext cx="341919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Niveau Technique</a:t>
            </a:r>
          </a:p>
        </p:txBody>
      </p:sp>
      <p:sp>
        <p:nvSpPr>
          <p:cNvPr id="619" name="ZoneTexte 54"/>
          <p:cNvSpPr txBox="1"/>
          <p:nvPr/>
        </p:nvSpPr>
        <p:spPr>
          <a:xfrm>
            <a:off x="18986585" y="9403277"/>
            <a:ext cx="2680415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Usage mobile</a:t>
            </a:r>
          </a:p>
        </p:txBody>
      </p:sp>
      <p:sp>
        <p:nvSpPr>
          <p:cNvPr id="620" name="ZoneTexte 61"/>
          <p:cNvSpPr txBox="1"/>
          <p:nvPr/>
        </p:nvSpPr>
        <p:spPr>
          <a:xfrm>
            <a:off x="18975227" y="11332016"/>
            <a:ext cx="213808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Know How</a:t>
            </a:r>
          </a:p>
        </p:txBody>
      </p:sp>
      <p:sp>
        <p:nvSpPr>
          <p:cNvPr id="621" name="EPIC / USER STORY / PAIN POINT / PROBLÈME…"/>
          <p:cNvSpPr txBox="1"/>
          <p:nvPr/>
        </p:nvSpPr>
        <p:spPr>
          <a:xfrm>
            <a:off x="6517209" y="6174972"/>
            <a:ext cx="11813287" cy="657423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defRPr b="1">
                <a:solidFill>
                  <a:srgbClr val="FF2600"/>
                </a:solidFill>
              </a:defRPr>
            </a:pPr>
            <a:r>
              <a:t>EPIC / USER STORY / PAIN POINT / PROBLÈME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 est le problème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Quelle est la frustration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Quels sont les besoins et attentes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Pourquoi n’est-il pas satisfait des solutions existantes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Empathie map si besoin pour mieux comprendre le persona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Titre 1"/>
          <p:cNvSpPr txBox="1"/>
          <p:nvPr>
            <p:ph type="title"/>
          </p:nvPr>
        </p:nvSpPr>
        <p:spPr>
          <a:xfrm>
            <a:off x="-13360" y="-120888"/>
            <a:ext cx="24410720" cy="1368823"/>
          </a:xfrm>
          <a:prstGeom prst="rect">
            <a:avLst/>
          </a:prstGeom>
        </p:spPr>
        <p:txBody>
          <a:bodyPr/>
          <a:lstStyle/>
          <a:p>
            <a:pPr/>
            <a:r>
              <a:t>33333</a:t>
            </a:r>
          </a:p>
        </p:txBody>
      </p:sp>
      <p:sp>
        <p:nvSpPr>
          <p:cNvPr id="624" name="Espace réservé du contenu 2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1591055">
              <a:spcBef>
                <a:spcPts val="1700"/>
              </a:spcBef>
              <a:defRPr sz="2436"/>
            </a:pPr>
            <a:r>
              <a:t>BIO </a:t>
            </a:r>
            <a:br/>
            <a:r>
              <a:t>Jean Luc 36 ans est pilote de ligne depuis 3 ans dans une compagnie low cost européenne.</a:t>
            </a:r>
            <a:br/>
            <a:r>
              <a:t>Il trouve que sa vie manque de sens, de variété et d’originalité.</a:t>
            </a:r>
          </a:p>
        </p:txBody>
      </p:sp>
      <p:pic>
        <p:nvPicPr>
          <p:cNvPr id="625" name="Espace réservé du contenu 6" descr="Espace réservé du contenu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9058" y="1620818"/>
            <a:ext cx="4142862" cy="4748577"/>
          </a:xfrm>
          <a:prstGeom prst="rect">
            <a:avLst/>
          </a:prstGeom>
          <a:ln w="12700">
            <a:miter lim="400000"/>
          </a:ln>
        </p:spPr>
      </p:pic>
      <p:sp>
        <p:nvSpPr>
          <p:cNvPr id="626" name="Espace réservé du contenu 4"/>
          <p:cNvSpPr txBox="1"/>
          <p:nvPr/>
        </p:nvSpPr>
        <p:spPr>
          <a:xfrm>
            <a:off x="239058" y="6393758"/>
            <a:ext cx="5281742" cy="33032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/>
          <a:p>
            <a:pPr>
              <a:lnSpc>
                <a:spcPct val="81000"/>
              </a:lnSpc>
              <a:spcBef>
                <a:spcPts val="2000"/>
              </a:spcBef>
              <a:defRPr i="1" sz="3000">
                <a:solidFill>
                  <a:srgbClr val="262626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r>
              <a:t>CITATION</a:t>
            </a:r>
            <a:br/>
            <a:r>
              <a:t>« J’ai un beau métier, mais mes priorités sont ailleurs. Mon employeur n’est pas mon seul centre d’intérêt »</a:t>
            </a:r>
          </a:p>
        </p:txBody>
      </p:sp>
      <p:sp>
        <p:nvSpPr>
          <p:cNvPr id="627" name="Espace réservé du texte 5"/>
          <p:cNvSpPr txBox="1"/>
          <p:nvPr/>
        </p:nvSpPr>
        <p:spPr>
          <a:xfrm>
            <a:off x="6503844" y="1396999"/>
            <a:ext cx="11840017" cy="53796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Nom 	Jean-Luc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Age 	36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Vie à	Paris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Avec	Jeanne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	Sans enfant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Education	Supérieure (ingénieur école promo …)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CV 	pilote entreprise 1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	Pilote entreprise 2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Passionné d’aviation et de modèle réduits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Passionné de races de chiens et de voyages en Asie</a:t>
            </a:r>
          </a:p>
        </p:txBody>
      </p:sp>
      <p:sp>
        <p:nvSpPr>
          <p:cNvPr id="628" name="Rectangle 16"/>
          <p:cNvSpPr/>
          <p:nvPr/>
        </p:nvSpPr>
        <p:spPr>
          <a:xfrm>
            <a:off x="20226666" y="2351167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29" name="Rectangle 17"/>
          <p:cNvSpPr/>
          <p:nvPr/>
        </p:nvSpPr>
        <p:spPr>
          <a:xfrm>
            <a:off x="20743978" y="42933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30" name="Rectangle 22"/>
          <p:cNvSpPr/>
          <p:nvPr/>
        </p:nvSpPr>
        <p:spPr>
          <a:xfrm>
            <a:off x="21796385" y="61725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31" name="Rectangle 23"/>
          <p:cNvSpPr/>
          <p:nvPr/>
        </p:nvSpPr>
        <p:spPr>
          <a:xfrm>
            <a:off x="20365519" y="80517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32" name="Rectangle 24"/>
          <p:cNvSpPr/>
          <p:nvPr/>
        </p:nvSpPr>
        <p:spPr>
          <a:xfrm>
            <a:off x="22778519" y="99309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33" name="Rectangle 25"/>
          <p:cNvSpPr/>
          <p:nvPr/>
        </p:nvSpPr>
        <p:spPr>
          <a:xfrm>
            <a:off x="20975119" y="11915103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34" name="ZoneTexte 12"/>
          <p:cNvSpPr txBox="1"/>
          <p:nvPr/>
        </p:nvSpPr>
        <p:spPr>
          <a:xfrm>
            <a:off x="19013388" y="1719373"/>
            <a:ext cx="179955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Revenus</a:t>
            </a:r>
          </a:p>
        </p:txBody>
      </p:sp>
      <p:sp>
        <p:nvSpPr>
          <p:cNvPr id="635" name="ZoneTexte 29"/>
          <p:cNvSpPr txBox="1"/>
          <p:nvPr/>
        </p:nvSpPr>
        <p:spPr>
          <a:xfrm>
            <a:off x="18621027" y="3648111"/>
            <a:ext cx="95639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Ville</a:t>
            </a:r>
          </a:p>
        </p:txBody>
      </p:sp>
      <p:sp>
        <p:nvSpPr>
          <p:cNvPr id="636" name="ZoneTexte 38"/>
          <p:cNvSpPr txBox="1"/>
          <p:nvPr/>
        </p:nvSpPr>
        <p:spPr>
          <a:xfrm>
            <a:off x="18999987" y="5508845"/>
            <a:ext cx="2341683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Fréquences</a:t>
            </a:r>
          </a:p>
        </p:txBody>
      </p:sp>
      <p:sp>
        <p:nvSpPr>
          <p:cNvPr id="637" name="ZoneTexte 45"/>
          <p:cNvSpPr txBox="1"/>
          <p:nvPr/>
        </p:nvSpPr>
        <p:spPr>
          <a:xfrm>
            <a:off x="18988628" y="7479568"/>
            <a:ext cx="341919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Niveau Technique</a:t>
            </a:r>
          </a:p>
        </p:txBody>
      </p:sp>
      <p:sp>
        <p:nvSpPr>
          <p:cNvPr id="638" name="ZoneTexte 54"/>
          <p:cNvSpPr txBox="1"/>
          <p:nvPr/>
        </p:nvSpPr>
        <p:spPr>
          <a:xfrm>
            <a:off x="18986585" y="9403277"/>
            <a:ext cx="2680415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Usage mobile</a:t>
            </a:r>
          </a:p>
        </p:txBody>
      </p:sp>
      <p:sp>
        <p:nvSpPr>
          <p:cNvPr id="639" name="ZoneTexte 61"/>
          <p:cNvSpPr txBox="1"/>
          <p:nvPr/>
        </p:nvSpPr>
        <p:spPr>
          <a:xfrm>
            <a:off x="18975227" y="11332016"/>
            <a:ext cx="213808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Know How</a:t>
            </a:r>
          </a:p>
        </p:txBody>
      </p:sp>
      <p:sp>
        <p:nvSpPr>
          <p:cNvPr id="640" name="EPIC / USER STORY / PAIN POINT / PROBLÈME…"/>
          <p:cNvSpPr txBox="1"/>
          <p:nvPr/>
        </p:nvSpPr>
        <p:spPr>
          <a:xfrm>
            <a:off x="6517209" y="6174972"/>
            <a:ext cx="11813287" cy="657423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defRPr b="1">
                <a:solidFill>
                  <a:srgbClr val="FF2600"/>
                </a:solidFill>
              </a:defRPr>
            </a:pPr>
            <a:r>
              <a:t>EPIC / USER STORY / PAIN POINT / PROBLÈME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 est le problème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Quelle est la frustration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Quels sont les besoins et attentes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Pourquoi n’est-il pas satisfait des solutions existantes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Empathie map si besoin pour mieux comprendre le persona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Titre 1"/>
          <p:cNvSpPr txBox="1"/>
          <p:nvPr>
            <p:ph type="title"/>
          </p:nvPr>
        </p:nvSpPr>
        <p:spPr>
          <a:xfrm>
            <a:off x="-13360" y="-120888"/>
            <a:ext cx="24410720" cy="1368823"/>
          </a:xfrm>
          <a:prstGeom prst="rect">
            <a:avLst/>
          </a:prstGeom>
        </p:spPr>
        <p:txBody>
          <a:bodyPr/>
          <a:lstStyle/>
          <a:p>
            <a:pPr/>
            <a:r>
              <a:t>444444</a:t>
            </a:r>
          </a:p>
        </p:txBody>
      </p:sp>
      <p:sp>
        <p:nvSpPr>
          <p:cNvPr id="643" name="Espace réservé du contenu 2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1591055">
              <a:spcBef>
                <a:spcPts val="1700"/>
              </a:spcBef>
              <a:defRPr sz="2436"/>
            </a:pPr>
            <a:r>
              <a:t>BIO </a:t>
            </a:r>
            <a:br/>
            <a:r>
              <a:t>Jean Luc 36 ans est pilote de ligne depuis 3 ans dans une compagnie low cost européenne.</a:t>
            </a:r>
            <a:br/>
            <a:r>
              <a:t>Il trouve que sa vie manque de sens, de variété et d’originalité.</a:t>
            </a:r>
          </a:p>
        </p:txBody>
      </p:sp>
      <p:pic>
        <p:nvPicPr>
          <p:cNvPr id="644" name="Espace réservé du contenu 6" descr="Espace réservé du contenu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9058" y="1620818"/>
            <a:ext cx="4142862" cy="4748577"/>
          </a:xfrm>
          <a:prstGeom prst="rect">
            <a:avLst/>
          </a:prstGeom>
          <a:ln w="12700">
            <a:miter lim="400000"/>
          </a:ln>
        </p:spPr>
      </p:pic>
      <p:sp>
        <p:nvSpPr>
          <p:cNvPr id="645" name="Espace réservé du contenu 4"/>
          <p:cNvSpPr txBox="1"/>
          <p:nvPr/>
        </p:nvSpPr>
        <p:spPr>
          <a:xfrm>
            <a:off x="239058" y="6393758"/>
            <a:ext cx="5281742" cy="33032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/>
          <a:p>
            <a:pPr>
              <a:lnSpc>
                <a:spcPct val="81000"/>
              </a:lnSpc>
              <a:spcBef>
                <a:spcPts val="2000"/>
              </a:spcBef>
              <a:defRPr i="1" sz="3000">
                <a:solidFill>
                  <a:srgbClr val="262626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r>
              <a:t>CITATION</a:t>
            </a:r>
            <a:br/>
            <a:r>
              <a:t>« J’ai un beau métier, mais mes priorités sont ailleurs. Mon employeur n’est pas mon seul centre d’intérêt »</a:t>
            </a:r>
          </a:p>
        </p:txBody>
      </p:sp>
      <p:sp>
        <p:nvSpPr>
          <p:cNvPr id="646" name="Espace réservé du texte 5"/>
          <p:cNvSpPr txBox="1"/>
          <p:nvPr/>
        </p:nvSpPr>
        <p:spPr>
          <a:xfrm>
            <a:off x="6503844" y="1396999"/>
            <a:ext cx="11840017" cy="53796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Nom 	Jean-Luc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Age 	36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Vie à	Paris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Avec	Jeanne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	Sans enfant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Education	Supérieure (ingénieur école promo …)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CV 	pilote entreprise 1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	Pilote entreprise 2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Passionné d’aviation et de modèle réduits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Passionné de races de chiens et de voyages en Asie</a:t>
            </a:r>
          </a:p>
        </p:txBody>
      </p:sp>
      <p:sp>
        <p:nvSpPr>
          <p:cNvPr id="647" name="Rectangle 16"/>
          <p:cNvSpPr/>
          <p:nvPr/>
        </p:nvSpPr>
        <p:spPr>
          <a:xfrm>
            <a:off x="20226666" y="2351167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48" name="Rectangle 17"/>
          <p:cNvSpPr/>
          <p:nvPr/>
        </p:nvSpPr>
        <p:spPr>
          <a:xfrm>
            <a:off x="20743978" y="42933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49" name="Rectangle 22"/>
          <p:cNvSpPr/>
          <p:nvPr/>
        </p:nvSpPr>
        <p:spPr>
          <a:xfrm>
            <a:off x="21796385" y="61725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50" name="Rectangle 23"/>
          <p:cNvSpPr/>
          <p:nvPr/>
        </p:nvSpPr>
        <p:spPr>
          <a:xfrm>
            <a:off x="20365519" y="80517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51" name="Rectangle 24"/>
          <p:cNvSpPr/>
          <p:nvPr/>
        </p:nvSpPr>
        <p:spPr>
          <a:xfrm>
            <a:off x="22778519" y="99309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52" name="Rectangle 25"/>
          <p:cNvSpPr/>
          <p:nvPr/>
        </p:nvSpPr>
        <p:spPr>
          <a:xfrm>
            <a:off x="20975119" y="11915103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53" name="ZoneTexte 12"/>
          <p:cNvSpPr txBox="1"/>
          <p:nvPr/>
        </p:nvSpPr>
        <p:spPr>
          <a:xfrm>
            <a:off x="19013388" y="1719373"/>
            <a:ext cx="179955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Revenus</a:t>
            </a:r>
          </a:p>
        </p:txBody>
      </p:sp>
      <p:sp>
        <p:nvSpPr>
          <p:cNvPr id="654" name="ZoneTexte 29"/>
          <p:cNvSpPr txBox="1"/>
          <p:nvPr/>
        </p:nvSpPr>
        <p:spPr>
          <a:xfrm>
            <a:off x="18621027" y="3648111"/>
            <a:ext cx="95639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Ville</a:t>
            </a:r>
          </a:p>
        </p:txBody>
      </p:sp>
      <p:sp>
        <p:nvSpPr>
          <p:cNvPr id="655" name="ZoneTexte 38"/>
          <p:cNvSpPr txBox="1"/>
          <p:nvPr/>
        </p:nvSpPr>
        <p:spPr>
          <a:xfrm>
            <a:off x="18999987" y="5508845"/>
            <a:ext cx="2341683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Fréquences</a:t>
            </a:r>
          </a:p>
        </p:txBody>
      </p:sp>
      <p:sp>
        <p:nvSpPr>
          <p:cNvPr id="656" name="ZoneTexte 45"/>
          <p:cNvSpPr txBox="1"/>
          <p:nvPr/>
        </p:nvSpPr>
        <p:spPr>
          <a:xfrm>
            <a:off x="18988628" y="7479568"/>
            <a:ext cx="341919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Niveau Technique</a:t>
            </a:r>
          </a:p>
        </p:txBody>
      </p:sp>
      <p:sp>
        <p:nvSpPr>
          <p:cNvPr id="657" name="ZoneTexte 54"/>
          <p:cNvSpPr txBox="1"/>
          <p:nvPr/>
        </p:nvSpPr>
        <p:spPr>
          <a:xfrm>
            <a:off x="18986585" y="9403277"/>
            <a:ext cx="2680415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Usage mobile</a:t>
            </a:r>
          </a:p>
        </p:txBody>
      </p:sp>
      <p:sp>
        <p:nvSpPr>
          <p:cNvPr id="658" name="ZoneTexte 61"/>
          <p:cNvSpPr txBox="1"/>
          <p:nvPr/>
        </p:nvSpPr>
        <p:spPr>
          <a:xfrm>
            <a:off x="18975227" y="11332016"/>
            <a:ext cx="213808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Know How</a:t>
            </a:r>
          </a:p>
        </p:txBody>
      </p:sp>
      <p:sp>
        <p:nvSpPr>
          <p:cNvPr id="659" name="EPIC / USER STORY / PAIN POINT / PROBLÈME…"/>
          <p:cNvSpPr txBox="1"/>
          <p:nvPr/>
        </p:nvSpPr>
        <p:spPr>
          <a:xfrm>
            <a:off x="6517209" y="6174972"/>
            <a:ext cx="11813287" cy="657423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defRPr b="1">
                <a:solidFill>
                  <a:srgbClr val="FF2600"/>
                </a:solidFill>
              </a:defRPr>
            </a:pPr>
            <a:r>
              <a:t>EPIC / USER STORY / PAIN POINT / PROBLÈME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 est le problème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Quelle est la frustration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Quels sont les besoins et attentes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Pourquoi n’est-il pas satisfait des solutions existantes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Empathie map si besoin pour mieux comprendre le persona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Titr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5555555</a:t>
            </a:r>
          </a:p>
        </p:txBody>
      </p:sp>
      <p:sp>
        <p:nvSpPr>
          <p:cNvPr id="662" name="Espace réservé du contenu 2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1591055">
              <a:spcBef>
                <a:spcPts val="1700"/>
              </a:spcBef>
              <a:defRPr sz="2436"/>
            </a:pPr>
            <a:r>
              <a:t>BIO </a:t>
            </a:r>
            <a:br/>
            <a:r>
              <a:t>Jean Luc 36 ans est pilote de ligne depuis 3 ans dans une compagnie low cost européenne.</a:t>
            </a:r>
            <a:br/>
            <a:r>
              <a:t>Il trouve que sa vie manque de sens, de variété et d’originalité.</a:t>
            </a:r>
          </a:p>
        </p:txBody>
      </p:sp>
      <p:pic>
        <p:nvPicPr>
          <p:cNvPr id="663" name="Espace réservé du contenu 6" descr="Espace réservé du contenu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9058" y="1620818"/>
            <a:ext cx="4142862" cy="4748577"/>
          </a:xfrm>
          <a:prstGeom prst="rect">
            <a:avLst/>
          </a:prstGeom>
          <a:ln w="12700">
            <a:miter lim="400000"/>
          </a:ln>
        </p:spPr>
      </p:pic>
      <p:sp>
        <p:nvSpPr>
          <p:cNvPr id="664" name="Espace réservé du contenu 4"/>
          <p:cNvSpPr txBox="1"/>
          <p:nvPr/>
        </p:nvSpPr>
        <p:spPr>
          <a:xfrm>
            <a:off x="239058" y="6393758"/>
            <a:ext cx="5281742" cy="330327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/>
          <a:p>
            <a:pPr>
              <a:lnSpc>
                <a:spcPct val="81000"/>
              </a:lnSpc>
              <a:spcBef>
                <a:spcPts val="2000"/>
              </a:spcBef>
              <a:defRPr i="1" sz="3000">
                <a:solidFill>
                  <a:srgbClr val="262626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pPr>
            <a:r>
              <a:t>CITATION</a:t>
            </a:r>
            <a:br/>
            <a:r>
              <a:t>« J’ai un beau métier, mais mes priorités sont ailleurs. Mon employeur n’est pas mon seul centre d’intérêt »</a:t>
            </a:r>
          </a:p>
        </p:txBody>
      </p:sp>
      <p:sp>
        <p:nvSpPr>
          <p:cNvPr id="665" name="Espace réservé du texte 5"/>
          <p:cNvSpPr txBox="1"/>
          <p:nvPr/>
        </p:nvSpPr>
        <p:spPr>
          <a:xfrm>
            <a:off x="6503844" y="1396999"/>
            <a:ext cx="11840017" cy="53796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Nom 	Jean-Luc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Age 	36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Vie à	Paris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Avec	Jeanne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	Sans enfant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Education	Supérieure (ingénieur école promo …)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CV 	pilote entreprise 1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	Pilote entreprise 2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Passionné d’aviation et de modèle réduits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sz="2900">
                <a:solidFill>
                  <a:srgbClr val="262626"/>
                </a:solidFill>
              </a:defRPr>
            </a:pPr>
            <a:r>
              <a:t>Passionné de races de chiens et de voyages en Asie</a:t>
            </a:r>
          </a:p>
        </p:txBody>
      </p:sp>
      <p:sp>
        <p:nvSpPr>
          <p:cNvPr id="666" name="Rectangle 16"/>
          <p:cNvSpPr/>
          <p:nvPr/>
        </p:nvSpPr>
        <p:spPr>
          <a:xfrm>
            <a:off x="20226666" y="2351167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67" name="Rectangle 17"/>
          <p:cNvSpPr/>
          <p:nvPr/>
        </p:nvSpPr>
        <p:spPr>
          <a:xfrm>
            <a:off x="20743978" y="42933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68" name="Rectangle 22"/>
          <p:cNvSpPr/>
          <p:nvPr/>
        </p:nvSpPr>
        <p:spPr>
          <a:xfrm>
            <a:off x="21796385" y="61725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69" name="Rectangle 23"/>
          <p:cNvSpPr/>
          <p:nvPr/>
        </p:nvSpPr>
        <p:spPr>
          <a:xfrm>
            <a:off x="20365519" y="80517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70" name="Rectangle 24"/>
          <p:cNvSpPr/>
          <p:nvPr/>
        </p:nvSpPr>
        <p:spPr>
          <a:xfrm>
            <a:off x="22778519" y="9930944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71" name="Rectangle 25"/>
          <p:cNvSpPr/>
          <p:nvPr/>
        </p:nvSpPr>
        <p:spPr>
          <a:xfrm>
            <a:off x="20975119" y="11915103"/>
            <a:ext cx="209907" cy="713747"/>
          </a:xfrm>
          <a:prstGeom prst="rect">
            <a:avLst/>
          </a:prstGeom>
          <a:gradFill>
            <a:gsLst>
              <a:gs pos="0">
                <a:srgbClr val="70A6DB"/>
              </a:gs>
              <a:gs pos="50000">
                <a:srgbClr val="559BDB"/>
              </a:gs>
              <a:gs pos="100000">
                <a:srgbClr val="448AC9"/>
              </a:gs>
            </a:gsLst>
            <a:lin ang="5400000"/>
          </a:gradFill>
          <a:ln w="127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72" name="ZoneTexte 12"/>
          <p:cNvSpPr txBox="1"/>
          <p:nvPr/>
        </p:nvSpPr>
        <p:spPr>
          <a:xfrm>
            <a:off x="19013388" y="1719373"/>
            <a:ext cx="179955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solidFill>
                  <a:srgbClr val="00206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Revenus</a:t>
            </a:r>
          </a:p>
        </p:txBody>
      </p:sp>
      <p:sp>
        <p:nvSpPr>
          <p:cNvPr id="673" name="ZoneTexte 29"/>
          <p:cNvSpPr txBox="1"/>
          <p:nvPr/>
        </p:nvSpPr>
        <p:spPr>
          <a:xfrm>
            <a:off x="18621027" y="3648111"/>
            <a:ext cx="956391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Ville</a:t>
            </a:r>
          </a:p>
        </p:txBody>
      </p:sp>
      <p:sp>
        <p:nvSpPr>
          <p:cNvPr id="674" name="ZoneTexte 38"/>
          <p:cNvSpPr txBox="1"/>
          <p:nvPr/>
        </p:nvSpPr>
        <p:spPr>
          <a:xfrm>
            <a:off x="18999987" y="5508845"/>
            <a:ext cx="2341683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Fréquences</a:t>
            </a:r>
          </a:p>
        </p:txBody>
      </p:sp>
      <p:sp>
        <p:nvSpPr>
          <p:cNvPr id="675" name="ZoneTexte 45"/>
          <p:cNvSpPr txBox="1"/>
          <p:nvPr/>
        </p:nvSpPr>
        <p:spPr>
          <a:xfrm>
            <a:off x="18988628" y="7479568"/>
            <a:ext cx="3419198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Niveau Technique</a:t>
            </a:r>
          </a:p>
        </p:txBody>
      </p:sp>
      <p:sp>
        <p:nvSpPr>
          <p:cNvPr id="676" name="ZoneTexte 54"/>
          <p:cNvSpPr txBox="1"/>
          <p:nvPr/>
        </p:nvSpPr>
        <p:spPr>
          <a:xfrm>
            <a:off x="18986585" y="9403277"/>
            <a:ext cx="2680415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Usage mobile</a:t>
            </a:r>
          </a:p>
        </p:txBody>
      </p:sp>
      <p:sp>
        <p:nvSpPr>
          <p:cNvPr id="677" name="ZoneTexte 61"/>
          <p:cNvSpPr txBox="1"/>
          <p:nvPr/>
        </p:nvSpPr>
        <p:spPr>
          <a:xfrm>
            <a:off x="18975227" y="11332016"/>
            <a:ext cx="2138086" cy="66548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Know How</a:t>
            </a:r>
          </a:p>
        </p:txBody>
      </p:sp>
      <p:sp>
        <p:nvSpPr>
          <p:cNvPr id="678" name="EPIC / USER STORY / PAIN POINT / PROBLÈME…"/>
          <p:cNvSpPr txBox="1"/>
          <p:nvPr/>
        </p:nvSpPr>
        <p:spPr>
          <a:xfrm>
            <a:off x="6517209" y="6174972"/>
            <a:ext cx="11813287" cy="657423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defRPr b="1">
                <a:solidFill>
                  <a:srgbClr val="FF2600"/>
                </a:solidFill>
              </a:defRPr>
            </a:pPr>
            <a:r>
              <a:t>EPIC / USER STORY / PAIN POINT / PROBLÈME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 est le problème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Quelle est la frustration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Quels sont les besoins et attentes de Jean-Luc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Pourquoi n’est-il pas satisfait des solutions existantes ?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…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 b="1" sz="3800">
                <a:solidFill>
                  <a:srgbClr val="FF2600"/>
                </a:solidFill>
              </a:defRPr>
            </a:pPr>
            <a:r>
              <a:t>Empathie map si besoin pour mieux comprendre le persona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Content Placeholder 4"/>
          <p:cNvSpPr txBox="1"/>
          <p:nvPr/>
        </p:nvSpPr>
        <p:spPr>
          <a:xfrm>
            <a:off x="395415" y="6310169"/>
            <a:ext cx="5891315" cy="308710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2000"/>
              </a:spcBef>
              <a:defRPr i="1">
                <a:solidFill>
                  <a:srgbClr val="A7A7A7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Citation___________________________________________________________________________________________________________________</a:t>
            </a:r>
          </a:p>
        </p:txBody>
      </p:sp>
      <p:sp>
        <p:nvSpPr>
          <p:cNvPr id="681" name="Rectangle"/>
          <p:cNvSpPr/>
          <p:nvPr/>
        </p:nvSpPr>
        <p:spPr>
          <a:xfrm>
            <a:off x="1048940" y="1689345"/>
            <a:ext cx="3754141" cy="4488313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miter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682" name="Rectangle"/>
          <p:cNvSpPr/>
          <p:nvPr/>
        </p:nvSpPr>
        <p:spPr>
          <a:xfrm>
            <a:off x="-38905" y="-22501"/>
            <a:ext cx="24473705" cy="1408450"/>
          </a:xfrm>
          <a:prstGeom prst="rect">
            <a:avLst/>
          </a:prstGeom>
          <a:solidFill>
            <a:schemeClr val="accent3">
              <a:lumOff val="17647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683" name="Line"/>
          <p:cNvSpPr/>
          <p:nvPr/>
        </p:nvSpPr>
        <p:spPr>
          <a:xfrm flipV="1">
            <a:off x="6534345" y="1518925"/>
            <a:ext cx="1" cy="12197075"/>
          </a:xfrm>
          <a:prstGeom prst="line">
            <a:avLst/>
          </a:prstGeom>
          <a:ln w="177800">
            <a:solidFill>
              <a:schemeClr val="accent1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84" name="Line"/>
          <p:cNvSpPr/>
          <p:nvPr/>
        </p:nvSpPr>
        <p:spPr>
          <a:xfrm flipV="1">
            <a:off x="19057434" y="1502788"/>
            <a:ext cx="1" cy="12203951"/>
          </a:xfrm>
          <a:prstGeom prst="line">
            <a:avLst/>
          </a:prstGeom>
          <a:ln w="177800">
            <a:solidFill>
              <a:schemeClr val="accent1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85" name="Line"/>
          <p:cNvSpPr/>
          <p:nvPr/>
        </p:nvSpPr>
        <p:spPr>
          <a:xfrm>
            <a:off x="19420482" y="2575878"/>
            <a:ext cx="4792514" cy="1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86" name="Line"/>
          <p:cNvSpPr/>
          <p:nvPr/>
        </p:nvSpPr>
        <p:spPr>
          <a:xfrm>
            <a:off x="19420482" y="4226878"/>
            <a:ext cx="4792514" cy="1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87" name="Line"/>
          <p:cNvSpPr/>
          <p:nvPr/>
        </p:nvSpPr>
        <p:spPr>
          <a:xfrm>
            <a:off x="19420482" y="5877878"/>
            <a:ext cx="4792514" cy="1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88" name="Line"/>
          <p:cNvSpPr/>
          <p:nvPr/>
        </p:nvSpPr>
        <p:spPr>
          <a:xfrm>
            <a:off x="19420482" y="7655878"/>
            <a:ext cx="4792514" cy="1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89" name="Line"/>
          <p:cNvSpPr/>
          <p:nvPr/>
        </p:nvSpPr>
        <p:spPr>
          <a:xfrm>
            <a:off x="19420482" y="9306878"/>
            <a:ext cx="4792514" cy="1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90" name="Line"/>
          <p:cNvSpPr/>
          <p:nvPr/>
        </p:nvSpPr>
        <p:spPr>
          <a:xfrm>
            <a:off x="19420482" y="11084878"/>
            <a:ext cx="4792514" cy="1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691" name="-                                         +"/>
          <p:cNvSpPr txBox="1"/>
          <p:nvPr/>
        </p:nvSpPr>
        <p:spPr>
          <a:xfrm>
            <a:off x="19413825" y="2625467"/>
            <a:ext cx="6506861" cy="6506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700"/>
            </a:lvl1pPr>
          </a:lstStyle>
          <a:p>
            <a:pPr/>
            <a:r>
              <a:t>-                                         +</a:t>
            </a:r>
          </a:p>
        </p:txBody>
      </p:sp>
      <p:sp>
        <p:nvSpPr>
          <p:cNvPr id="692" name="Surnom…"/>
          <p:cNvSpPr txBox="1"/>
          <p:nvPr/>
        </p:nvSpPr>
        <p:spPr>
          <a:xfrm>
            <a:off x="6956081" y="1502788"/>
            <a:ext cx="9181101" cy="540459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3100">
                <a:solidFill>
                  <a:srgbClr val="535353"/>
                </a:solidFill>
              </a:defRPr>
            </a:pPr>
            <a:r>
              <a:t>Surnom</a:t>
            </a:r>
          </a:p>
          <a:p>
            <a:pPr>
              <a:defRPr sz="3100">
                <a:solidFill>
                  <a:srgbClr val="535353"/>
                </a:solidFill>
              </a:defRPr>
            </a:pPr>
            <a:r>
              <a:t>Age</a:t>
            </a:r>
          </a:p>
          <a:p>
            <a:pPr>
              <a:defRPr sz="3100">
                <a:solidFill>
                  <a:srgbClr val="535353"/>
                </a:solidFill>
              </a:defRPr>
            </a:pPr>
            <a:r>
              <a:t>Vit à</a:t>
            </a:r>
          </a:p>
          <a:p>
            <a:pPr>
              <a:defRPr sz="3100">
                <a:solidFill>
                  <a:srgbClr val="535353"/>
                </a:solidFill>
              </a:defRPr>
            </a:pPr>
            <a:r>
              <a:t>Vit avec</a:t>
            </a:r>
          </a:p>
          <a:p>
            <a:pPr>
              <a:defRPr sz="3100">
                <a:solidFill>
                  <a:srgbClr val="535353"/>
                </a:solidFill>
              </a:defRPr>
            </a:pPr>
            <a:r>
              <a:t>Enfant</a:t>
            </a:r>
          </a:p>
          <a:p>
            <a:pPr>
              <a:defRPr sz="3100">
                <a:solidFill>
                  <a:srgbClr val="535353"/>
                </a:solidFill>
              </a:defRPr>
            </a:pPr>
            <a:r>
              <a:t>JOB</a:t>
            </a:r>
          </a:p>
          <a:p>
            <a:pPr>
              <a:defRPr sz="3100">
                <a:solidFill>
                  <a:srgbClr val="535353"/>
                </a:solidFill>
              </a:defRPr>
            </a:pPr>
            <a:r>
              <a:t>Eduction</a:t>
            </a:r>
          </a:p>
          <a:p>
            <a:pPr>
              <a:defRPr sz="3100">
                <a:solidFill>
                  <a:srgbClr val="535353"/>
                </a:solidFill>
              </a:defRPr>
            </a:pPr>
          </a:p>
          <a:p>
            <a:pPr>
              <a:defRPr sz="3100">
                <a:solidFill>
                  <a:srgbClr val="535353"/>
                </a:solidFill>
              </a:defRPr>
            </a:pPr>
            <a:r>
              <a:t>CV</a:t>
            </a:r>
          </a:p>
          <a:p>
            <a:pPr>
              <a:defRPr sz="3100">
                <a:solidFill>
                  <a:srgbClr val="535353"/>
                </a:solidFill>
              </a:defRPr>
            </a:pPr>
          </a:p>
          <a:p>
            <a:pPr>
              <a:defRPr sz="3100">
                <a:solidFill>
                  <a:srgbClr val="535353"/>
                </a:solidFill>
              </a:defRPr>
            </a:pPr>
            <a:r>
              <a:t>Passionné par</a:t>
            </a:r>
          </a:p>
        </p:txBody>
      </p:sp>
      <p:sp>
        <p:nvSpPr>
          <p:cNvPr id="693" name="Content Placeholder 4"/>
          <p:cNvSpPr txBox="1"/>
          <p:nvPr/>
        </p:nvSpPr>
        <p:spPr>
          <a:xfrm>
            <a:off x="395415" y="10310669"/>
            <a:ext cx="5891315" cy="3087103"/>
          </a:xfrm>
          <a:prstGeom prst="rect">
            <a:avLst/>
          </a:prstGeom>
          <a:solidFill>
            <a:srgbClr val="FFFFFF"/>
          </a:solidFill>
          <a:ln w="508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2000"/>
              </a:spcBef>
              <a:defRPr i="1">
                <a:solidFill>
                  <a:schemeClr val="accent1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pPr/>
            <a:r>
              <a:t>BIO________________________________________________________________________________________________________________________</a:t>
            </a:r>
          </a:p>
        </p:txBody>
      </p:sp>
      <p:sp>
        <p:nvSpPr>
          <p:cNvPr id="694" name="Rectangle"/>
          <p:cNvSpPr/>
          <p:nvPr/>
        </p:nvSpPr>
        <p:spPr>
          <a:xfrm>
            <a:off x="202395" y="172563"/>
            <a:ext cx="727186" cy="9847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695" name="Rectangle"/>
          <p:cNvSpPr/>
          <p:nvPr/>
        </p:nvSpPr>
        <p:spPr>
          <a:xfrm>
            <a:off x="1091395" y="172563"/>
            <a:ext cx="727186" cy="9847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696" name="Rectangle"/>
          <p:cNvSpPr/>
          <p:nvPr/>
        </p:nvSpPr>
        <p:spPr>
          <a:xfrm>
            <a:off x="1980395" y="172563"/>
            <a:ext cx="727186" cy="9847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697" name="Rectangle"/>
          <p:cNvSpPr/>
          <p:nvPr/>
        </p:nvSpPr>
        <p:spPr>
          <a:xfrm>
            <a:off x="2869395" y="172563"/>
            <a:ext cx="727186" cy="9847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698" name="Rectangle"/>
          <p:cNvSpPr/>
          <p:nvPr/>
        </p:nvSpPr>
        <p:spPr>
          <a:xfrm>
            <a:off x="3758395" y="172563"/>
            <a:ext cx="727186" cy="9847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699" name="Rectangle"/>
          <p:cNvSpPr/>
          <p:nvPr/>
        </p:nvSpPr>
        <p:spPr>
          <a:xfrm>
            <a:off x="4647395" y="172563"/>
            <a:ext cx="727186" cy="9847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700" name="Rectangle"/>
          <p:cNvSpPr/>
          <p:nvPr/>
        </p:nvSpPr>
        <p:spPr>
          <a:xfrm>
            <a:off x="5536395" y="172563"/>
            <a:ext cx="727186" cy="9847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701" name="Rectangle"/>
          <p:cNvSpPr/>
          <p:nvPr/>
        </p:nvSpPr>
        <p:spPr>
          <a:xfrm>
            <a:off x="6425395" y="172563"/>
            <a:ext cx="727186" cy="9847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702" name="Rectangle"/>
          <p:cNvSpPr/>
          <p:nvPr/>
        </p:nvSpPr>
        <p:spPr>
          <a:xfrm>
            <a:off x="7314395" y="172563"/>
            <a:ext cx="727186" cy="9847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703" name="Rectangle"/>
          <p:cNvSpPr/>
          <p:nvPr/>
        </p:nvSpPr>
        <p:spPr>
          <a:xfrm>
            <a:off x="8203395" y="172563"/>
            <a:ext cx="727186" cy="98478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tIns="91439" bIns="91439" anchor="ctr"/>
          <a:lstStyle/>
          <a:p>
            <a:pPr/>
          </a:p>
        </p:txBody>
      </p:sp>
      <p:sp>
        <p:nvSpPr>
          <p:cNvPr id="704" name="Problème / Besoin / Attentes / Frustration / insatisfaction / pain point…"/>
          <p:cNvSpPr txBox="1"/>
          <p:nvPr/>
        </p:nvSpPr>
        <p:spPr>
          <a:xfrm>
            <a:off x="6929299" y="7128509"/>
            <a:ext cx="11746038" cy="6269853"/>
          </a:xfrm>
          <a:prstGeom prst="rect">
            <a:avLst/>
          </a:prstGeom>
          <a:solidFill>
            <a:srgbClr val="DDDDDD"/>
          </a:solidFill>
          <a:ln w="38100">
            <a:solidFill>
              <a:srgbClr val="FF2600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>
              <a:defRPr sz="4400">
                <a:solidFill>
                  <a:srgbClr val="FF2600"/>
                </a:solidFill>
              </a:defRPr>
            </a:pPr>
            <a:r>
              <a:t>Problème / Besoin / Attentes / Frustration / insatisfaction / pain point </a:t>
            </a:r>
          </a:p>
          <a:p>
            <a:pPr>
              <a:defRPr sz="4400">
                <a:solidFill>
                  <a:srgbClr val="FF2600"/>
                </a:solidFill>
              </a:defRPr>
            </a:pPr>
          </a:p>
          <a:p>
            <a:pPr>
              <a:defRPr sz="4400">
                <a:solidFill>
                  <a:srgbClr val="FF2600"/>
                </a:solidFill>
              </a:defRPr>
            </a:pPr>
          </a:p>
          <a:p>
            <a:pPr>
              <a:defRPr sz="4400">
                <a:solidFill>
                  <a:srgbClr val="FF2600"/>
                </a:solidFill>
              </a:defRPr>
            </a:pPr>
          </a:p>
          <a:p>
            <a:pPr>
              <a:defRPr sz="4400">
                <a:solidFill>
                  <a:srgbClr val="FF2600"/>
                </a:solidFill>
              </a:defRPr>
            </a:pPr>
          </a:p>
          <a:p>
            <a:pPr>
              <a:defRPr sz="4400">
                <a:solidFill>
                  <a:srgbClr val="FF2600"/>
                </a:solidFill>
              </a:defRPr>
            </a:pPr>
          </a:p>
          <a:p>
            <a:pPr>
              <a:defRPr sz="4400">
                <a:solidFill>
                  <a:srgbClr val="FF2600"/>
                </a:solidFill>
              </a:defRPr>
            </a:pPr>
          </a:p>
          <a:p>
            <a:pPr>
              <a:defRPr sz="4400">
                <a:solidFill>
                  <a:srgbClr val="FF2600"/>
                </a:solidFill>
              </a:defRPr>
            </a:pPr>
            <a:r>
              <a:t>Empathy Map si besoin</a:t>
            </a:r>
          </a:p>
        </p:txBody>
      </p:sp>
      <p:sp>
        <p:nvSpPr>
          <p:cNvPr id="705" name="Line"/>
          <p:cNvSpPr/>
          <p:nvPr/>
        </p:nvSpPr>
        <p:spPr>
          <a:xfrm>
            <a:off x="19420482" y="12481878"/>
            <a:ext cx="4792514" cy="1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tIns="91439" bIns="91439"/>
          <a:lstStyle/>
          <a:p>
            <a:pPr/>
          </a:p>
        </p:txBody>
      </p:sp>
      <p:sp>
        <p:nvSpPr>
          <p:cNvPr id="706" name="-                                         +"/>
          <p:cNvSpPr txBox="1"/>
          <p:nvPr/>
        </p:nvSpPr>
        <p:spPr>
          <a:xfrm>
            <a:off x="19413825" y="4149467"/>
            <a:ext cx="6506861" cy="6506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700"/>
            </a:lvl1pPr>
          </a:lstStyle>
          <a:p>
            <a:pPr/>
            <a:r>
              <a:t>-                                         +</a:t>
            </a:r>
          </a:p>
        </p:txBody>
      </p:sp>
      <p:sp>
        <p:nvSpPr>
          <p:cNvPr id="707" name="-                                         +"/>
          <p:cNvSpPr txBox="1"/>
          <p:nvPr/>
        </p:nvSpPr>
        <p:spPr>
          <a:xfrm>
            <a:off x="19413825" y="5800467"/>
            <a:ext cx="6506861" cy="6506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700"/>
            </a:lvl1pPr>
          </a:lstStyle>
          <a:p>
            <a:pPr/>
            <a:r>
              <a:t>-                                         +</a:t>
            </a:r>
          </a:p>
        </p:txBody>
      </p:sp>
      <p:sp>
        <p:nvSpPr>
          <p:cNvPr id="708" name="-                                         +"/>
          <p:cNvSpPr txBox="1"/>
          <p:nvPr/>
        </p:nvSpPr>
        <p:spPr>
          <a:xfrm>
            <a:off x="19413825" y="7578467"/>
            <a:ext cx="6506861" cy="6506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700"/>
            </a:lvl1pPr>
          </a:lstStyle>
          <a:p>
            <a:pPr/>
            <a:r>
              <a:t>-                                         +</a:t>
            </a:r>
          </a:p>
        </p:txBody>
      </p:sp>
      <p:sp>
        <p:nvSpPr>
          <p:cNvPr id="709" name="-                                         +"/>
          <p:cNvSpPr txBox="1"/>
          <p:nvPr/>
        </p:nvSpPr>
        <p:spPr>
          <a:xfrm>
            <a:off x="19413825" y="9229467"/>
            <a:ext cx="6506861" cy="6506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700"/>
            </a:lvl1pPr>
          </a:lstStyle>
          <a:p>
            <a:pPr/>
            <a:r>
              <a:t>-                                         +</a:t>
            </a:r>
          </a:p>
        </p:txBody>
      </p:sp>
      <p:sp>
        <p:nvSpPr>
          <p:cNvPr id="710" name="-                                         +"/>
          <p:cNvSpPr txBox="1"/>
          <p:nvPr/>
        </p:nvSpPr>
        <p:spPr>
          <a:xfrm>
            <a:off x="19413825" y="11134467"/>
            <a:ext cx="6506861" cy="6506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700"/>
            </a:lvl1pPr>
          </a:lstStyle>
          <a:p>
            <a:pPr/>
            <a:r>
              <a:t>-                                         +</a:t>
            </a:r>
          </a:p>
        </p:txBody>
      </p:sp>
      <p:sp>
        <p:nvSpPr>
          <p:cNvPr id="711" name="-                                         +"/>
          <p:cNvSpPr txBox="1"/>
          <p:nvPr/>
        </p:nvSpPr>
        <p:spPr>
          <a:xfrm>
            <a:off x="19413825" y="12531467"/>
            <a:ext cx="6506861" cy="65067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>
              <a:defRPr sz="3700"/>
            </a:lvl1pPr>
          </a:lstStyle>
          <a:p>
            <a:pPr/>
            <a:r>
              <a:t>-                                         +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 upright="0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